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notesSlides/notesSlide1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6" name="Shape 15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Shape 51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1" name="Shape 51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Note: MA als biographical background jetzt final auswerten und paper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:in und Datum"/>
          <p:cNvSpPr txBox="1"/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Autor:in und Datum</a:t>
            </a:r>
          </a:p>
        </p:txBody>
      </p:sp>
      <p:sp>
        <p:nvSpPr>
          <p:cNvPr id="12" name="Titel der Präsentation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Titel der Präsentation</a:t>
            </a:r>
          </a:p>
        </p:txBody>
      </p:sp>
      <p:sp>
        <p:nvSpPr>
          <p:cNvPr id="13" name="Textebene 1…"/>
          <p:cNvSpPr txBox="1"/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Präsentationsuntertitel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Foliennummer"/>
          <p:cNvSpPr txBox="1"/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ufstel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ebene 1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Aufstellung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akt (groß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kte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Fakten</a:t>
            </a:r>
          </a:p>
        </p:txBody>
      </p:sp>
      <p:sp>
        <p:nvSpPr>
          <p:cNvPr id="107" name="Textebene 1…"/>
          <p:cNvSpPr txBox="1"/>
          <p:nvPr>
            <p:ph type="body" idx="1" hasCustomPrompt="1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100 %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8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Quellenangabe"/>
          <p:cNvSpPr txBox="1"/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Quellenangabe</a:t>
            </a:r>
          </a:p>
        </p:txBody>
      </p:sp>
      <p:sp>
        <p:nvSpPr>
          <p:cNvPr id="116" name="Textebene 1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 anchor="ctr"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„Bemerkenswert“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3 Stü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Nahaufnahme von Wildpflanzen, die zwischen Lavasteinen wachsen"/>
          <p:cNvSpPr/>
          <p:nvPr>
            <p:ph type="pic" sz="quarter" idx="21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Große Felsformation unter dunklen Wolken mit einem Pfad im Vordergrund"/>
          <p:cNvSpPr/>
          <p:nvPr>
            <p:ph type="pic" idx="22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Nahaufnahme einer Wildpflanze, die zwischen Lavasteinen wächst"/>
          <p:cNvSpPr/>
          <p:nvPr>
            <p:ph type="pic" sz="quarter" idx="23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Wasserfall umgeben von einer grünen Felsenlandschaft"/>
          <p:cNvSpPr/>
          <p:nvPr>
            <p:ph type="pic" idx="21"/>
          </p:nvPr>
        </p:nvSpPr>
        <p:spPr>
          <a:xfrm>
            <a:off x="-1511300" y="-3721100"/>
            <a:ext cx="28511500" cy="190302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eer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Foliennummer"/>
          <p:cNvSpPr txBox="1"/>
          <p:nvPr>
            <p:ph type="sldNum" sz="quarter" idx="2"/>
          </p:nvPr>
        </p:nvSpPr>
        <p:spPr>
          <a:xfrm>
            <a:off x="11982348" y="12954297"/>
            <a:ext cx="409779" cy="415875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rüne, hügelige Landschaft"/>
          <p:cNvSpPr/>
          <p:nvPr>
            <p:ph type="pic" idx="21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Titel der Präsentation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Titel der Präsentation</a:t>
            </a:r>
          </a:p>
        </p:txBody>
      </p:sp>
      <p:sp>
        <p:nvSpPr>
          <p:cNvPr id="23" name="Autor:in und Datum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Autor:in und Datum</a:t>
            </a:r>
          </a:p>
        </p:txBody>
      </p:sp>
      <p:sp>
        <p:nvSpPr>
          <p:cNvPr id="24" name="Textebene 1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Präsentationsuntertitel 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&amp;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olientitel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Folientitel</a:t>
            </a:r>
          </a:p>
        </p:txBody>
      </p:sp>
      <p:sp>
        <p:nvSpPr>
          <p:cNvPr id="33" name="Textebene 1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Folien-Untertitel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Moosbedeckte Felsen"/>
          <p:cNvSpPr/>
          <p:nvPr>
            <p:ph type="pic" sz="half" idx="21"/>
          </p:nvPr>
        </p:nvSpPr>
        <p:spPr>
          <a:xfrm>
            <a:off x="12052303" y="1270000"/>
            <a:ext cx="11188406" cy="11209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5" name="Foliennumm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&amp;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olientitel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Folientitel</a:t>
            </a:r>
          </a:p>
        </p:txBody>
      </p:sp>
      <p:sp>
        <p:nvSpPr>
          <p:cNvPr id="43" name="Folien-Untertitel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Folien-Untertitel</a:t>
            </a:r>
          </a:p>
        </p:txBody>
      </p:sp>
      <p:sp>
        <p:nvSpPr>
          <p:cNvPr id="44" name="Textebene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für Folienpunkt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ebene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Text für Folienpunkt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, Punkte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Folientitel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Folientitel</a:t>
            </a:r>
          </a:p>
        </p:txBody>
      </p:sp>
      <p:sp>
        <p:nvSpPr>
          <p:cNvPr id="61" name="Folien-Untertitel"/>
          <p:cNvSpPr txBox="1"/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Folien-Untertitel</a:t>
            </a:r>
          </a:p>
        </p:txBody>
      </p:sp>
      <p:sp>
        <p:nvSpPr>
          <p:cNvPr id="62" name="Textebene 1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Text für Folienpunkt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Große Felsformation unter dunklen Wolken mit einem Pfad im Vordergrund"/>
          <p:cNvSpPr/>
          <p:nvPr>
            <p:ph type="pic" idx="22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4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bsch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el des Abschnitts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Titel des Abschnitts</a:t>
            </a:r>
          </a:p>
        </p:txBody>
      </p:sp>
      <p:sp>
        <p:nvSpPr>
          <p:cNvPr id="72" name="Foliennumm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Folientitel"/>
          <p:cNvSpPr txBox="1"/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Folientitel</a:t>
            </a:r>
          </a:p>
        </p:txBody>
      </p:sp>
      <p:sp>
        <p:nvSpPr>
          <p:cNvPr id="80" name="Folien-Untertitel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Folien-Untertitel</a:t>
            </a:r>
          </a:p>
        </p:txBody>
      </p:sp>
      <p:sp>
        <p:nvSpPr>
          <p:cNvPr id="81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-Titel"/>
          <p:cNvSpPr txBox="1"/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Agenda-Titel</a:t>
            </a:r>
          </a:p>
        </p:txBody>
      </p:sp>
      <p:sp>
        <p:nvSpPr>
          <p:cNvPr id="89" name="Agenda-Untertitel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Agenda-Untertitel</a:t>
            </a:r>
          </a:p>
        </p:txBody>
      </p:sp>
      <p:sp>
        <p:nvSpPr>
          <p:cNvPr id="90" name="Textebene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Agendathemen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titel"/>
          <p:cNvSpPr txBox="1"/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Folientitel</a:t>
            </a:r>
          </a:p>
        </p:txBody>
      </p:sp>
      <p:sp>
        <p:nvSpPr>
          <p:cNvPr id="3" name="Textebene 1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Text für Folienpunkt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Foliennumm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9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image" Target="../media/image10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image" Target="../media/image10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2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.jpeg"/><Relationship Id="rId3" Type="http://schemas.openxmlformats.org/officeDocument/2006/relationships/hyperlink" Target="https://doi.org/10.1007/978-3-658-35450-3_50-1" TargetMode="External"/><Relationship Id="rId4" Type="http://schemas.openxmlformats.org/officeDocument/2006/relationships/hyperlink" Target="https://doi.org/10.3389/feduc.2021.771629" TargetMode="External"/><Relationship Id="rId5" Type="http://schemas.openxmlformats.org/officeDocument/2006/relationships/hyperlink" Target="https://doi.org/10.1007/s41125-021-00073-5" TargetMode="Externa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Form"/>
          <p:cNvSpPr/>
          <p:nvPr/>
        </p:nvSpPr>
        <p:spPr>
          <a:xfrm>
            <a:off x="-59800" y="-47816"/>
            <a:ext cx="24503600" cy="44049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72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11219"/>
                </a:lnTo>
                <a:cubicBezTo>
                  <a:pt x="21147" y="13991"/>
                  <a:pt x="20588" y="16224"/>
                  <a:pt x="19961" y="17769"/>
                </a:cubicBezTo>
                <a:cubicBezTo>
                  <a:pt x="18404" y="21600"/>
                  <a:pt x="16682" y="20997"/>
                  <a:pt x="15031" y="18969"/>
                </a:cubicBezTo>
                <a:cubicBezTo>
                  <a:pt x="13527" y="17120"/>
                  <a:pt x="12061" y="14104"/>
                  <a:pt x="10576" y="11976"/>
                </a:cubicBezTo>
                <a:cubicBezTo>
                  <a:pt x="7132" y="7043"/>
                  <a:pt x="3496" y="6743"/>
                  <a:pt x="0" y="11219"/>
                </a:cubicBez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59" name="Knowledge to…"/>
          <p:cNvSpPr txBox="1"/>
          <p:nvPr/>
        </p:nvSpPr>
        <p:spPr>
          <a:xfrm>
            <a:off x="9692950" y="5436053"/>
            <a:ext cx="13111835" cy="1920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2438339">
              <a:lnSpc>
                <a:spcPct val="80000"/>
              </a:lnSpc>
              <a:defRPr spc="-140" sz="7000">
                <a:solidFill>
                  <a:srgbClr val="000000"/>
                </a:solidFill>
                <a:latin typeface="Druk Wide Bold"/>
                <a:ea typeface="Druk Wide Bold"/>
                <a:cs typeface="Druk Wide Bold"/>
                <a:sym typeface="Druk Wide Bold"/>
              </a:defRPr>
            </a:pPr>
            <a:r>
              <a:t>Knowledge to </a:t>
            </a:r>
          </a:p>
          <a:p>
            <a:pPr algn="r" defTabSz="2438339">
              <a:lnSpc>
                <a:spcPct val="80000"/>
              </a:lnSpc>
              <a:defRPr spc="-140" sz="7000">
                <a:solidFill>
                  <a:srgbClr val="000000"/>
                </a:solidFill>
                <a:latin typeface="Druk Wide Bold"/>
                <a:ea typeface="Druk Wide Bold"/>
                <a:cs typeface="Druk Wide Bold"/>
                <a:sym typeface="Druk Wide Bold"/>
              </a:defRPr>
            </a:pPr>
            <a:r>
              <a:t>Information</a:t>
            </a:r>
          </a:p>
        </p:txBody>
      </p:sp>
      <p:sp>
        <p:nvSpPr>
          <p:cNvPr id="160" name="Police Use of Force Trainers"/>
          <p:cNvSpPr txBox="1"/>
          <p:nvPr/>
        </p:nvSpPr>
        <p:spPr>
          <a:xfrm>
            <a:off x="11070107" y="8435875"/>
            <a:ext cx="10031096" cy="650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2438339">
              <a:defRPr sz="4000">
                <a:solidFill>
                  <a:srgbClr val="000000"/>
                </a:solidFill>
                <a:latin typeface="Druk Wide Medium"/>
                <a:ea typeface="Druk Wide Medium"/>
                <a:cs typeface="Druk Wide Medium"/>
                <a:sym typeface="Druk Wide Medium"/>
              </a:defRPr>
            </a:lvl1pPr>
          </a:lstStyle>
          <a:p>
            <a:pPr/>
            <a:r>
              <a:t>Police Use of Force Trainers</a:t>
            </a:r>
          </a:p>
        </p:txBody>
      </p:sp>
      <p:sp>
        <p:nvSpPr>
          <p:cNvPr id="161" name="Mario S. Staller, Swen Koerner, Benni Zaiser"/>
          <p:cNvSpPr txBox="1"/>
          <p:nvPr/>
        </p:nvSpPr>
        <p:spPr>
          <a:xfrm>
            <a:off x="7261462" y="3792746"/>
            <a:ext cx="6871082" cy="564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2438339">
              <a:defRPr sz="2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Mario S. Staller, Swen Koerner, Benni Zaiser</a:t>
            </a:r>
          </a:p>
        </p:txBody>
      </p:sp>
      <p:grpSp>
        <p:nvGrpSpPr>
          <p:cNvPr id="165" name="Gruppieren"/>
          <p:cNvGrpSpPr/>
          <p:nvPr/>
        </p:nvGrpSpPr>
        <p:grpSpPr>
          <a:xfrm>
            <a:off x="388835" y="2697677"/>
            <a:ext cx="8789302" cy="8789302"/>
            <a:chOff x="0" y="0"/>
            <a:chExt cx="8789301" cy="8789301"/>
          </a:xfrm>
        </p:grpSpPr>
        <p:sp>
          <p:nvSpPr>
            <p:cNvPr id="162" name="Ikosaeder"/>
            <p:cNvSpPr/>
            <p:nvPr/>
          </p:nvSpPr>
          <p:spPr>
            <a:xfrm>
              <a:off x="1422105" y="1071135"/>
              <a:ext cx="5864007" cy="6565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0" fill="norm" stroke="1" extrusionOk="0">
                  <a:moveTo>
                    <a:pt x="9984" y="2"/>
                  </a:moveTo>
                  <a:cubicBezTo>
                    <a:pt x="9970" y="-1"/>
                    <a:pt x="9955" y="1"/>
                    <a:pt x="9941" y="8"/>
                  </a:cubicBezTo>
                  <a:lnTo>
                    <a:pt x="457" y="4889"/>
                  </a:lnTo>
                  <a:cubicBezTo>
                    <a:pt x="351" y="4943"/>
                    <a:pt x="342" y="5076"/>
                    <a:pt x="440" y="5142"/>
                  </a:cubicBezTo>
                  <a:lnTo>
                    <a:pt x="3478" y="7193"/>
                  </a:lnTo>
                  <a:cubicBezTo>
                    <a:pt x="3551" y="7243"/>
                    <a:pt x="3657" y="7230"/>
                    <a:pt x="3715" y="7165"/>
                  </a:cubicBezTo>
                  <a:lnTo>
                    <a:pt x="10019" y="88"/>
                  </a:lnTo>
                  <a:cubicBezTo>
                    <a:pt x="10050" y="53"/>
                    <a:pt x="10023" y="9"/>
                    <a:pt x="9984" y="2"/>
                  </a:cubicBezTo>
                  <a:close/>
                  <a:moveTo>
                    <a:pt x="11618" y="2"/>
                  </a:moveTo>
                  <a:cubicBezTo>
                    <a:pt x="11578" y="9"/>
                    <a:pt x="11552" y="53"/>
                    <a:pt x="11583" y="88"/>
                  </a:cubicBezTo>
                  <a:lnTo>
                    <a:pt x="17887" y="7165"/>
                  </a:lnTo>
                  <a:cubicBezTo>
                    <a:pt x="17945" y="7230"/>
                    <a:pt x="18049" y="7243"/>
                    <a:pt x="18122" y="7193"/>
                  </a:cubicBezTo>
                  <a:lnTo>
                    <a:pt x="21160" y="5142"/>
                  </a:lnTo>
                  <a:cubicBezTo>
                    <a:pt x="21258" y="5076"/>
                    <a:pt x="21249" y="4943"/>
                    <a:pt x="21143" y="4889"/>
                  </a:cubicBezTo>
                  <a:lnTo>
                    <a:pt x="11661" y="8"/>
                  </a:lnTo>
                  <a:cubicBezTo>
                    <a:pt x="11647" y="1"/>
                    <a:pt x="11632" y="-1"/>
                    <a:pt x="11618" y="2"/>
                  </a:cubicBezTo>
                  <a:close/>
                  <a:moveTo>
                    <a:pt x="10801" y="17"/>
                  </a:moveTo>
                  <a:cubicBezTo>
                    <a:pt x="10751" y="17"/>
                    <a:pt x="10701" y="36"/>
                    <a:pt x="10667" y="74"/>
                  </a:cubicBezTo>
                  <a:lnTo>
                    <a:pt x="4361" y="7153"/>
                  </a:lnTo>
                  <a:cubicBezTo>
                    <a:pt x="4272" y="7252"/>
                    <a:pt x="4353" y="7401"/>
                    <a:pt x="4496" y="7401"/>
                  </a:cubicBezTo>
                  <a:lnTo>
                    <a:pt x="17106" y="7401"/>
                  </a:lnTo>
                  <a:cubicBezTo>
                    <a:pt x="17250" y="7401"/>
                    <a:pt x="17328" y="7253"/>
                    <a:pt x="17239" y="7153"/>
                  </a:cubicBezTo>
                  <a:lnTo>
                    <a:pt x="10933" y="74"/>
                  </a:lnTo>
                  <a:cubicBezTo>
                    <a:pt x="10899" y="36"/>
                    <a:pt x="10851" y="17"/>
                    <a:pt x="10801" y="17"/>
                  </a:cubicBezTo>
                  <a:close/>
                  <a:moveTo>
                    <a:pt x="185" y="5557"/>
                  </a:moveTo>
                  <a:cubicBezTo>
                    <a:pt x="92" y="5551"/>
                    <a:pt x="0" y="5615"/>
                    <a:pt x="0" y="5709"/>
                  </a:cubicBezTo>
                  <a:lnTo>
                    <a:pt x="0" y="14922"/>
                  </a:lnTo>
                  <a:cubicBezTo>
                    <a:pt x="0" y="14981"/>
                    <a:pt x="92" y="14996"/>
                    <a:pt x="117" y="14941"/>
                  </a:cubicBezTo>
                  <a:lnTo>
                    <a:pt x="3305" y="7772"/>
                  </a:lnTo>
                  <a:cubicBezTo>
                    <a:pt x="3333" y="7709"/>
                    <a:pt x="3311" y="7637"/>
                    <a:pt x="3250" y="7595"/>
                  </a:cubicBezTo>
                  <a:lnTo>
                    <a:pt x="274" y="5588"/>
                  </a:lnTo>
                  <a:cubicBezTo>
                    <a:pt x="246" y="5569"/>
                    <a:pt x="216" y="5559"/>
                    <a:pt x="185" y="5557"/>
                  </a:cubicBezTo>
                  <a:close/>
                  <a:moveTo>
                    <a:pt x="21417" y="5557"/>
                  </a:moveTo>
                  <a:cubicBezTo>
                    <a:pt x="21386" y="5559"/>
                    <a:pt x="21354" y="5569"/>
                    <a:pt x="21326" y="5588"/>
                  </a:cubicBezTo>
                  <a:lnTo>
                    <a:pt x="18352" y="7595"/>
                  </a:lnTo>
                  <a:cubicBezTo>
                    <a:pt x="18291" y="7637"/>
                    <a:pt x="18267" y="7709"/>
                    <a:pt x="18295" y="7772"/>
                  </a:cubicBezTo>
                  <a:lnTo>
                    <a:pt x="21483" y="14941"/>
                  </a:lnTo>
                  <a:cubicBezTo>
                    <a:pt x="21508" y="14996"/>
                    <a:pt x="21600" y="14981"/>
                    <a:pt x="21600" y="14922"/>
                  </a:cubicBezTo>
                  <a:lnTo>
                    <a:pt x="21600" y="5709"/>
                  </a:lnTo>
                  <a:cubicBezTo>
                    <a:pt x="21600" y="5615"/>
                    <a:pt x="21510" y="5551"/>
                    <a:pt x="21417" y="5557"/>
                  </a:cubicBezTo>
                  <a:close/>
                  <a:moveTo>
                    <a:pt x="4758" y="7845"/>
                  </a:moveTo>
                  <a:cubicBezTo>
                    <a:pt x="4626" y="7845"/>
                    <a:pt x="4544" y="7972"/>
                    <a:pt x="4610" y="8074"/>
                  </a:cubicBezTo>
                  <a:lnTo>
                    <a:pt x="10653" y="17253"/>
                  </a:lnTo>
                  <a:cubicBezTo>
                    <a:pt x="10719" y="17354"/>
                    <a:pt x="10881" y="17354"/>
                    <a:pt x="10947" y="17253"/>
                  </a:cubicBezTo>
                  <a:lnTo>
                    <a:pt x="16990" y="8074"/>
                  </a:lnTo>
                  <a:cubicBezTo>
                    <a:pt x="17056" y="7972"/>
                    <a:pt x="16976" y="7845"/>
                    <a:pt x="16844" y="7845"/>
                  </a:cubicBezTo>
                  <a:lnTo>
                    <a:pt x="4758" y="7845"/>
                  </a:lnTo>
                  <a:close/>
                  <a:moveTo>
                    <a:pt x="3855" y="7973"/>
                  </a:moveTo>
                  <a:cubicBezTo>
                    <a:pt x="3794" y="7977"/>
                    <a:pt x="3736" y="8010"/>
                    <a:pt x="3709" y="8069"/>
                  </a:cubicBezTo>
                  <a:lnTo>
                    <a:pt x="241" y="15867"/>
                  </a:lnTo>
                  <a:cubicBezTo>
                    <a:pt x="201" y="15956"/>
                    <a:pt x="263" y="16057"/>
                    <a:pt x="370" y="16074"/>
                  </a:cubicBezTo>
                  <a:lnTo>
                    <a:pt x="9968" y="17585"/>
                  </a:lnTo>
                  <a:cubicBezTo>
                    <a:pt x="10112" y="17607"/>
                    <a:pt x="10219" y="17469"/>
                    <a:pt x="10145" y="17357"/>
                  </a:cubicBezTo>
                  <a:lnTo>
                    <a:pt x="4015" y="8048"/>
                  </a:lnTo>
                  <a:cubicBezTo>
                    <a:pt x="3979" y="7993"/>
                    <a:pt x="3916" y="7969"/>
                    <a:pt x="3855" y="7973"/>
                  </a:cubicBezTo>
                  <a:close/>
                  <a:moveTo>
                    <a:pt x="17745" y="7973"/>
                  </a:moveTo>
                  <a:cubicBezTo>
                    <a:pt x="17684" y="7969"/>
                    <a:pt x="17621" y="7993"/>
                    <a:pt x="17585" y="8048"/>
                  </a:cubicBezTo>
                  <a:lnTo>
                    <a:pt x="11457" y="17357"/>
                  </a:lnTo>
                  <a:cubicBezTo>
                    <a:pt x="11383" y="17469"/>
                    <a:pt x="11491" y="17607"/>
                    <a:pt x="11634" y="17585"/>
                  </a:cubicBezTo>
                  <a:lnTo>
                    <a:pt x="21230" y="16074"/>
                  </a:lnTo>
                  <a:cubicBezTo>
                    <a:pt x="21337" y="16057"/>
                    <a:pt x="21399" y="15956"/>
                    <a:pt x="21359" y="15867"/>
                  </a:cubicBezTo>
                  <a:lnTo>
                    <a:pt x="17891" y="8069"/>
                  </a:lnTo>
                  <a:cubicBezTo>
                    <a:pt x="17865" y="8010"/>
                    <a:pt x="17806" y="7977"/>
                    <a:pt x="17745" y="7973"/>
                  </a:cubicBezTo>
                  <a:close/>
                  <a:moveTo>
                    <a:pt x="967" y="16618"/>
                  </a:moveTo>
                  <a:cubicBezTo>
                    <a:pt x="901" y="16608"/>
                    <a:pt x="866" y="16687"/>
                    <a:pt x="924" y="16717"/>
                  </a:cubicBezTo>
                  <a:lnTo>
                    <a:pt x="10295" y="21540"/>
                  </a:lnTo>
                  <a:cubicBezTo>
                    <a:pt x="10409" y="21599"/>
                    <a:pt x="10550" y="21526"/>
                    <a:pt x="10550" y="21408"/>
                  </a:cubicBezTo>
                  <a:lnTo>
                    <a:pt x="10550" y="18256"/>
                  </a:lnTo>
                  <a:cubicBezTo>
                    <a:pt x="10550" y="18182"/>
                    <a:pt x="10491" y="18118"/>
                    <a:pt x="10410" y="18105"/>
                  </a:cubicBezTo>
                  <a:lnTo>
                    <a:pt x="967" y="16618"/>
                  </a:lnTo>
                  <a:close/>
                  <a:moveTo>
                    <a:pt x="20633" y="16618"/>
                  </a:moveTo>
                  <a:lnTo>
                    <a:pt x="11190" y="18105"/>
                  </a:lnTo>
                  <a:cubicBezTo>
                    <a:pt x="11109" y="18118"/>
                    <a:pt x="11050" y="18182"/>
                    <a:pt x="11050" y="18256"/>
                  </a:cubicBezTo>
                  <a:lnTo>
                    <a:pt x="11050" y="21408"/>
                  </a:lnTo>
                  <a:cubicBezTo>
                    <a:pt x="11050" y="21525"/>
                    <a:pt x="11192" y="21598"/>
                    <a:pt x="11305" y="21540"/>
                  </a:cubicBezTo>
                  <a:lnTo>
                    <a:pt x="20676" y="16717"/>
                  </a:lnTo>
                  <a:cubicBezTo>
                    <a:pt x="20734" y="16687"/>
                    <a:pt x="20700" y="16608"/>
                    <a:pt x="20633" y="16618"/>
                  </a:cubicBezTo>
                  <a:close/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63" name="Ikosaeder"/>
            <p:cNvSpPr/>
            <p:nvPr/>
          </p:nvSpPr>
          <p:spPr>
            <a:xfrm rot="16200000">
              <a:off x="1422105" y="1071134"/>
              <a:ext cx="5864007" cy="656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0" fill="norm" stroke="1" extrusionOk="0">
                  <a:moveTo>
                    <a:pt x="9984" y="2"/>
                  </a:moveTo>
                  <a:cubicBezTo>
                    <a:pt x="9970" y="-1"/>
                    <a:pt x="9955" y="1"/>
                    <a:pt x="9941" y="8"/>
                  </a:cubicBezTo>
                  <a:lnTo>
                    <a:pt x="457" y="4889"/>
                  </a:lnTo>
                  <a:cubicBezTo>
                    <a:pt x="351" y="4943"/>
                    <a:pt x="342" y="5076"/>
                    <a:pt x="440" y="5142"/>
                  </a:cubicBezTo>
                  <a:lnTo>
                    <a:pt x="3478" y="7193"/>
                  </a:lnTo>
                  <a:cubicBezTo>
                    <a:pt x="3551" y="7243"/>
                    <a:pt x="3657" y="7230"/>
                    <a:pt x="3715" y="7165"/>
                  </a:cubicBezTo>
                  <a:lnTo>
                    <a:pt x="10019" y="88"/>
                  </a:lnTo>
                  <a:cubicBezTo>
                    <a:pt x="10050" y="53"/>
                    <a:pt x="10023" y="9"/>
                    <a:pt x="9984" y="2"/>
                  </a:cubicBezTo>
                  <a:close/>
                  <a:moveTo>
                    <a:pt x="11618" y="2"/>
                  </a:moveTo>
                  <a:cubicBezTo>
                    <a:pt x="11578" y="9"/>
                    <a:pt x="11552" y="53"/>
                    <a:pt x="11583" y="88"/>
                  </a:cubicBezTo>
                  <a:lnTo>
                    <a:pt x="17887" y="7165"/>
                  </a:lnTo>
                  <a:cubicBezTo>
                    <a:pt x="17945" y="7230"/>
                    <a:pt x="18049" y="7243"/>
                    <a:pt x="18122" y="7193"/>
                  </a:cubicBezTo>
                  <a:lnTo>
                    <a:pt x="21160" y="5142"/>
                  </a:lnTo>
                  <a:cubicBezTo>
                    <a:pt x="21258" y="5076"/>
                    <a:pt x="21249" y="4943"/>
                    <a:pt x="21143" y="4889"/>
                  </a:cubicBezTo>
                  <a:lnTo>
                    <a:pt x="11661" y="8"/>
                  </a:lnTo>
                  <a:cubicBezTo>
                    <a:pt x="11647" y="1"/>
                    <a:pt x="11632" y="-1"/>
                    <a:pt x="11618" y="2"/>
                  </a:cubicBezTo>
                  <a:close/>
                  <a:moveTo>
                    <a:pt x="10801" y="17"/>
                  </a:moveTo>
                  <a:cubicBezTo>
                    <a:pt x="10751" y="17"/>
                    <a:pt x="10701" y="36"/>
                    <a:pt x="10667" y="74"/>
                  </a:cubicBezTo>
                  <a:lnTo>
                    <a:pt x="4361" y="7153"/>
                  </a:lnTo>
                  <a:cubicBezTo>
                    <a:pt x="4272" y="7252"/>
                    <a:pt x="4353" y="7401"/>
                    <a:pt x="4496" y="7401"/>
                  </a:cubicBezTo>
                  <a:lnTo>
                    <a:pt x="17106" y="7401"/>
                  </a:lnTo>
                  <a:cubicBezTo>
                    <a:pt x="17250" y="7401"/>
                    <a:pt x="17328" y="7253"/>
                    <a:pt x="17239" y="7153"/>
                  </a:cubicBezTo>
                  <a:lnTo>
                    <a:pt x="10933" y="74"/>
                  </a:lnTo>
                  <a:cubicBezTo>
                    <a:pt x="10899" y="36"/>
                    <a:pt x="10851" y="17"/>
                    <a:pt x="10801" y="17"/>
                  </a:cubicBezTo>
                  <a:close/>
                  <a:moveTo>
                    <a:pt x="185" y="5557"/>
                  </a:moveTo>
                  <a:cubicBezTo>
                    <a:pt x="92" y="5551"/>
                    <a:pt x="0" y="5615"/>
                    <a:pt x="0" y="5709"/>
                  </a:cubicBezTo>
                  <a:lnTo>
                    <a:pt x="0" y="14922"/>
                  </a:lnTo>
                  <a:cubicBezTo>
                    <a:pt x="0" y="14981"/>
                    <a:pt x="92" y="14996"/>
                    <a:pt x="117" y="14941"/>
                  </a:cubicBezTo>
                  <a:lnTo>
                    <a:pt x="3305" y="7772"/>
                  </a:lnTo>
                  <a:cubicBezTo>
                    <a:pt x="3333" y="7709"/>
                    <a:pt x="3311" y="7637"/>
                    <a:pt x="3250" y="7595"/>
                  </a:cubicBezTo>
                  <a:lnTo>
                    <a:pt x="274" y="5588"/>
                  </a:lnTo>
                  <a:cubicBezTo>
                    <a:pt x="246" y="5569"/>
                    <a:pt x="216" y="5559"/>
                    <a:pt x="185" y="5557"/>
                  </a:cubicBezTo>
                  <a:close/>
                  <a:moveTo>
                    <a:pt x="21417" y="5557"/>
                  </a:moveTo>
                  <a:cubicBezTo>
                    <a:pt x="21386" y="5559"/>
                    <a:pt x="21354" y="5569"/>
                    <a:pt x="21326" y="5588"/>
                  </a:cubicBezTo>
                  <a:lnTo>
                    <a:pt x="18352" y="7595"/>
                  </a:lnTo>
                  <a:cubicBezTo>
                    <a:pt x="18291" y="7637"/>
                    <a:pt x="18267" y="7709"/>
                    <a:pt x="18295" y="7772"/>
                  </a:cubicBezTo>
                  <a:lnTo>
                    <a:pt x="21483" y="14941"/>
                  </a:lnTo>
                  <a:cubicBezTo>
                    <a:pt x="21508" y="14996"/>
                    <a:pt x="21600" y="14981"/>
                    <a:pt x="21600" y="14922"/>
                  </a:cubicBezTo>
                  <a:lnTo>
                    <a:pt x="21600" y="5709"/>
                  </a:lnTo>
                  <a:cubicBezTo>
                    <a:pt x="21600" y="5615"/>
                    <a:pt x="21510" y="5551"/>
                    <a:pt x="21417" y="5557"/>
                  </a:cubicBezTo>
                  <a:close/>
                  <a:moveTo>
                    <a:pt x="4758" y="7845"/>
                  </a:moveTo>
                  <a:cubicBezTo>
                    <a:pt x="4626" y="7845"/>
                    <a:pt x="4544" y="7972"/>
                    <a:pt x="4610" y="8074"/>
                  </a:cubicBezTo>
                  <a:lnTo>
                    <a:pt x="10653" y="17253"/>
                  </a:lnTo>
                  <a:cubicBezTo>
                    <a:pt x="10719" y="17354"/>
                    <a:pt x="10881" y="17354"/>
                    <a:pt x="10947" y="17253"/>
                  </a:cubicBezTo>
                  <a:lnTo>
                    <a:pt x="16990" y="8074"/>
                  </a:lnTo>
                  <a:cubicBezTo>
                    <a:pt x="17056" y="7972"/>
                    <a:pt x="16976" y="7845"/>
                    <a:pt x="16844" y="7845"/>
                  </a:cubicBezTo>
                  <a:lnTo>
                    <a:pt x="4758" y="7845"/>
                  </a:lnTo>
                  <a:close/>
                  <a:moveTo>
                    <a:pt x="3855" y="7973"/>
                  </a:moveTo>
                  <a:cubicBezTo>
                    <a:pt x="3794" y="7977"/>
                    <a:pt x="3736" y="8010"/>
                    <a:pt x="3709" y="8069"/>
                  </a:cubicBezTo>
                  <a:lnTo>
                    <a:pt x="241" y="15867"/>
                  </a:lnTo>
                  <a:cubicBezTo>
                    <a:pt x="201" y="15956"/>
                    <a:pt x="263" y="16057"/>
                    <a:pt x="370" y="16074"/>
                  </a:cubicBezTo>
                  <a:lnTo>
                    <a:pt x="9968" y="17585"/>
                  </a:lnTo>
                  <a:cubicBezTo>
                    <a:pt x="10112" y="17607"/>
                    <a:pt x="10219" y="17469"/>
                    <a:pt x="10145" y="17357"/>
                  </a:cubicBezTo>
                  <a:lnTo>
                    <a:pt x="4015" y="8048"/>
                  </a:lnTo>
                  <a:cubicBezTo>
                    <a:pt x="3979" y="7993"/>
                    <a:pt x="3916" y="7969"/>
                    <a:pt x="3855" y="7973"/>
                  </a:cubicBezTo>
                  <a:close/>
                  <a:moveTo>
                    <a:pt x="17745" y="7973"/>
                  </a:moveTo>
                  <a:cubicBezTo>
                    <a:pt x="17684" y="7969"/>
                    <a:pt x="17621" y="7993"/>
                    <a:pt x="17585" y="8048"/>
                  </a:cubicBezTo>
                  <a:lnTo>
                    <a:pt x="11457" y="17357"/>
                  </a:lnTo>
                  <a:cubicBezTo>
                    <a:pt x="11383" y="17469"/>
                    <a:pt x="11491" y="17607"/>
                    <a:pt x="11634" y="17585"/>
                  </a:cubicBezTo>
                  <a:lnTo>
                    <a:pt x="21230" y="16074"/>
                  </a:lnTo>
                  <a:cubicBezTo>
                    <a:pt x="21337" y="16057"/>
                    <a:pt x="21399" y="15956"/>
                    <a:pt x="21359" y="15867"/>
                  </a:cubicBezTo>
                  <a:lnTo>
                    <a:pt x="17891" y="8069"/>
                  </a:lnTo>
                  <a:cubicBezTo>
                    <a:pt x="17865" y="8010"/>
                    <a:pt x="17806" y="7977"/>
                    <a:pt x="17745" y="7973"/>
                  </a:cubicBezTo>
                  <a:close/>
                  <a:moveTo>
                    <a:pt x="967" y="16618"/>
                  </a:moveTo>
                  <a:cubicBezTo>
                    <a:pt x="901" y="16608"/>
                    <a:pt x="866" y="16687"/>
                    <a:pt x="924" y="16717"/>
                  </a:cubicBezTo>
                  <a:lnTo>
                    <a:pt x="10295" y="21540"/>
                  </a:lnTo>
                  <a:cubicBezTo>
                    <a:pt x="10409" y="21599"/>
                    <a:pt x="10550" y="21526"/>
                    <a:pt x="10550" y="21408"/>
                  </a:cubicBezTo>
                  <a:lnTo>
                    <a:pt x="10550" y="18256"/>
                  </a:lnTo>
                  <a:cubicBezTo>
                    <a:pt x="10550" y="18182"/>
                    <a:pt x="10491" y="18118"/>
                    <a:pt x="10410" y="18105"/>
                  </a:cubicBezTo>
                  <a:lnTo>
                    <a:pt x="967" y="16618"/>
                  </a:lnTo>
                  <a:close/>
                  <a:moveTo>
                    <a:pt x="20633" y="16618"/>
                  </a:moveTo>
                  <a:lnTo>
                    <a:pt x="11190" y="18105"/>
                  </a:lnTo>
                  <a:cubicBezTo>
                    <a:pt x="11109" y="18118"/>
                    <a:pt x="11050" y="18182"/>
                    <a:pt x="11050" y="18256"/>
                  </a:cubicBezTo>
                  <a:lnTo>
                    <a:pt x="11050" y="21408"/>
                  </a:lnTo>
                  <a:cubicBezTo>
                    <a:pt x="11050" y="21525"/>
                    <a:pt x="11192" y="21598"/>
                    <a:pt x="11305" y="21540"/>
                  </a:cubicBezTo>
                  <a:lnTo>
                    <a:pt x="20676" y="16717"/>
                  </a:lnTo>
                  <a:cubicBezTo>
                    <a:pt x="20734" y="16687"/>
                    <a:pt x="20700" y="16608"/>
                    <a:pt x="20633" y="16618"/>
                  </a:cubicBezTo>
                  <a:close/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64" name="Ikosaeder"/>
            <p:cNvSpPr/>
            <p:nvPr/>
          </p:nvSpPr>
          <p:spPr>
            <a:xfrm rot="18900000">
              <a:off x="1462647" y="1111679"/>
              <a:ext cx="5864007" cy="6565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0" fill="norm" stroke="1" extrusionOk="0">
                  <a:moveTo>
                    <a:pt x="9984" y="2"/>
                  </a:moveTo>
                  <a:cubicBezTo>
                    <a:pt x="9970" y="-1"/>
                    <a:pt x="9955" y="1"/>
                    <a:pt x="9941" y="8"/>
                  </a:cubicBezTo>
                  <a:lnTo>
                    <a:pt x="457" y="4889"/>
                  </a:lnTo>
                  <a:cubicBezTo>
                    <a:pt x="351" y="4943"/>
                    <a:pt x="342" y="5076"/>
                    <a:pt x="440" y="5142"/>
                  </a:cubicBezTo>
                  <a:lnTo>
                    <a:pt x="3478" y="7193"/>
                  </a:lnTo>
                  <a:cubicBezTo>
                    <a:pt x="3551" y="7243"/>
                    <a:pt x="3657" y="7230"/>
                    <a:pt x="3715" y="7165"/>
                  </a:cubicBezTo>
                  <a:lnTo>
                    <a:pt x="10019" y="88"/>
                  </a:lnTo>
                  <a:cubicBezTo>
                    <a:pt x="10050" y="53"/>
                    <a:pt x="10023" y="9"/>
                    <a:pt x="9984" y="2"/>
                  </a:cubicBezTo>
                  <a:close/>
                  <a:moveTo>
                    <a:pt x="11618" y="2"/>
                  </a:moveTo>
                  <a:cubicBezTo>
                    <a:pt x="11578" y="9"/>
                    <a:pt x="11552" y="53"/>
                    <a:pt x="11583" y="88"/>
                  </a:cubicBezTo>
                  <a:lnTo>
                    <a:pt x="17887" y="7165"/>
                  </a:lnTo>
                  <a:cubicBezTo>
                    <a:pt x="17945" y="7230"/>
                    <a:pt x="18049" y="7243"/>
                    <a:pt x="18122" y="7193"/>
                  </a:cubicBezTo>
                  <a:lnTo>
                    <a:pt x="21160" y="5142"/>
                  </a:lnTo>
                  <a:cubicBezTo>
                    <a:pt x="21258" y="5076"/>
                    <a:pt x="21249" y="4943"/>
                    <a:pt x="21143" y="4889"/>
                  </a:cubicBezTo>
                  <a:lnTo>
                    <a:pt x="11661" y="8"/>
                  </a:lnTo>
                  <a:cubicBezTo>
                    <a:pt x="11647" y="1"/>
                    <a:pt x="11632" y="-1"/>
                    <a:pt x="11618" y="2"/>
                  </a:cubicBezTo>
                  <a:close/>
                  <a:moveTo>
                    <a:pt x="10801" y="17"/>
                  </a:moveTo>
                  <a:cubicBezTo>
                    <a:pt x="10751" y="17"/>
                    <a:pt x="10701" y="36"/>
                    <a:pt x="10667" y="74"/>
                  </a:cubicBezTo>
                  <a:lnTo>
                    <a:pt x="4361" y="7153"/>
                  </a:lnTo>
                  <a:cubicBezTo>
                    <a:pt x="4272" y="7252"/>
                    <a:pt x="4353" y="7401"/>
                    <a:pt x="4496" y="7401"/>
                  </a:cubicBezTo>
                  <a:lnTo>
                    <a:pt x="17106" y="7401"/>
                  </a:lnTo>
                  <a:cubicBezTo>
                    <a:pt x="17250" y="7401"/>
                    <a:pt x="17328" y="7253"/>
                    <a:pt x="17239" y="7153"/>
                  </a:cubicBezTo>
                  <a:lnTo>
                    <a:pt x="10933" y="74"/>
                  </a:lnTo>
                  <a:cubicBezTo>
                    <a:pt x="10899" y="36"/>
                    <a:pt x="10851" y="17"/>
                    <a:pt x="10801" y="17"/>
                  </a:cubicBezTo>
                  <a:close/>
                  <a:moveTo>
                    <a:pt x="185" y="5557"/>
                  </a:moveTo>
                  <a:cubicBezTo>
                    <a:pt x="92" y="5551"/>
                    <a:pt x="0" y="5615"/>
                    <a:pt x="0" y="5709"/>
                  </a:cubicBezTo>
                  <a:lnTo>
                    <a:pt x="0" y="14922"/>
                  </a:lnTo>
                  <a:cubicBezTo>
                    <a:pt x="0" y="14981"/>
                    <a:pt x="92" y="14996"/>
                    <a:pt x="117" y="14941"/>
                  </a:cubicBezTo>
                  <a:lnTo>
                    <a:pt x="3305" y="7772"/>
                  </a:lnTo>
                  <a:cubicBezTo>
                    <a:pt x="3333" y="7709"/>
                    <a:pt x="3311" y="7637"/>
                    <a:pt x="3250" y="7595"/>
                  </a:cubicBezTo>
                  <a:lnTo>
                    <a:pt x="274" y="5588"/>
                  </a:lnTo>
                  <a:cubicBezTo>
                    <a:pt x="246" y="5569"/>
                    <a:pt x="216" y="5559"/>
                    <a:pt x="185" y="5557"/>
                  </a:cubicBezTo>
                  <a:close/>
                  <a:moveTo>
                    <a:pt x="21417" y="5557"/>
                  </a:moveTo>
                  <a:cubicBezTo>
                    <a:pt x="21386" y="5559"/>
                    <a:pt x="21354" y="5569"/>
                    <a:pt x="21326" y="5588"/>
                  </a:cubicBezTo>
                  <a:lnTo>
                    <a:pt x="18352" y="7595"/>
                  </a:lnTo>
                  <a:cubicBezTo>
                    <a:pt x="18291" y="7637"/>
                    <a:pt x="18267" y="7709"/>
                    <a:pt x="18295" y="7772"/>
                  </a:cubicBezTo>
                  <a:lnTo>
                    <a:pt x="21483" y="14941"/>
                  </a:lnTo>
                  <a:cubicBezTo>
                    <a:pt x="21508" y="14996"/>
                    <a:pt x="21600" y="14981"/>
                    <a:pt x="21600" y="14922"/>
                  </a:cubicBezTo>
                  <a:lnTo>
                    <a:pt x="21600" y="5709"/>
                  </a:lnTo>
                  <a:cubicBezTo>
                    <a:pt x="21600" y="5615"/>
                    <a:pt x="21510" y="5551"/>
                    <a:pt x="21417" y="5557"/>
                  </a:cubicBezTo>
                  <a:close/>
                  <a:moveTo>
                    <a:pt x="4758" y="7845"/>
                  </a:moveTo>
                  <a:cubicBezTo>
                    <a:pt x="4626" y="7845"/>
                    <a:pt x="4544" y="7972"/>
                    <a:pt x="4610" y="8074"/>
                  </a:cubicBezTo>
                  <a:lnTo>
                    <a:pt x="10653" y="17253"/>
                  </a:lnTo>
                  <a:cubicBezTo>
                    <a:pt x="10719" y="17354"/>
                    <a:pt x="10881" y="17354"/>
                    <a:pt x="10947" y="17253"/>
                  </a:cubicBezTo>
                  <a:lnTo>
                    <a:pt x="16990" y="8074"/>
                  </a:lnTo>
                  <a:cubicBezTo>
                    <a:pt x="17056" y="7972"/>
                    <a:pt x="16976" y="7845"/>
                    <a:pt x="16844" y="7845"/>
                  </a:cubicBezTo>
                  <a:lnTo>
                    <a:pt x="4758" y="7845"/>
                  </a:lnTo>
                  <a:close/>
                  <a:moveTo>
                    <a:pt x="3855" y="7973"/>
                  </a:moveTo>
                  <a:cubicBezTo>
                    <a:pt x="3794" y="7977"/>
                    <a:pt x="3736" y="8010"/>
                    <a:pt x="3709" y="8069"/>
                  </a:cubicBezTo>
                  <a:lnTo>
                    <a:pt x="241" y="15867"/>
                  </a:lnTo>
                  <a:cubicBezTo>
                    <a:pt x="201" y="15956"/>
                    <a:pt x="263" y="16057"/>
                    <a:pt x="370" y="16074"/>
                  </a:cubicBezTo>
                  <a:lnTo>
                    <a:pt x="9968" y="17585"/>
                  </a:lnTo>
                  <a:cubicBezTo>
                    <a:pt x="10112" y="17607"/>
                    <a:pt x="10219" y="17469"/>
                    <a:pt x="10145" y="17357"/>
                  </a:cubicBezTo>
                  <a:lnTo>
                    <a:pt x="4015" y="8048"/>
                  </a:lnTo>
                  <a:cubicBezTo>
                    <a:pt x="3979" y="7993"/>
                    <a:pt x="3916" y="7969"/>
                    <a:pt x="3855" y="7973"/>
                  </a:cubicBezTo>
                  <a:close/>
                  <a:moveTo>
                    <a:pt x="17745" y="7973"/>
                  </a:moveTo>
                  <a:cubicBezTo>
                    <a:pt x="17684" y="7969"/>
                    <a:pt x="17621" y="7993"/>
                    <a:pt x="17585" y="8048"/>
                  </a:cubicBezTo>
                  <a:lnTo>
                    <a:pt x="11457" y="17357"/>
                  </a:lnTo>
                  <a:cubicBezTo>
                    <a:pt x="11383" y="17469"/>
                    <a:pt x="11491" y="17607"/>
                    <a:pt x="11634" y="17585"/>
                  </a:cubicBezTo>
                  <a:lnTo>
                    <a:pt x="21230" y="16074"/>
                  </a:lnTo>
                  <a:cubicBezTo>
                    <a:pt x="21337" y="16057"/>
                    <a:pt x="21399" y="15956"/>
                    <a:pt x="21359" y="15867"/>
                  </a:cubicBezTo>
                  <a:lnTo>
                    <a:pt x="17891" y="8069"/>
                  </a:lnTo>
                  <a:cubicBezTo>
                    <a:pt x="17865" y="8010"/>
                    <a:pt x="17806" y="7977"/>
                    <a:pt x="17745" y="7973"/>
                  </a:cubicBezTo>
                  <a:close/>
                  <a:moveTo>
                    <a:pt x="967" y="16618"/>
                  </a:moveTo>
                  <a:cubicBezTo>
                    <a:pt x="901" y="16608"/>
                    <a:pt x="866" y="16687"/>
                    <a:pt x="924" y="16717"/>
                  </a:cubicBezTo>
                  <a:lnTo>
                    <a:pt x="10295" y="21540"/>
                  </a:lnTo>
                  <a:cubicBezTo>
                    <a:pt x="10409" y="21599"/>
                    <a:pt x="10550" y="21526"/>
                    <a:pt x="10550" y="21408"/>
                  </a:cubicBezTo>
                  <a:lnTo>
                    <a:pt x="10550" y="18256"/>
                  </a:lnTo>
                  <a:cubicBezTo>
                    <a:pt x="10550" y="18182"/>
                    <a:pt x="10491" y="18118"/>
                    <a:pt x="10410" y="18105"/>
                  </a:cubicBezTo>
                  <a:lnTo>
                    <a:pt x="967" y="16618"/>
                  </a:lnTo>
                  <a:close/>
                  <a:moveTo>
                    <a:pt x="20633" y="16618"/>
                  </a:moveTo>
                  <a:lnTo>
                    <a:pt x="11190" y="18105"/>
                  </a:lnTo>
                  <a:cubicBezTo>
                    <a:pt x="11109" y="18118"/>
                    <a:pt x="11050" y="18182"/>
                    <a:pt x="11050" y="18256"/>
                  </a:cubicBezTo>
                  <a:lnTo>
                    <a:pt x="11050" y="21408"/>
                  </a:lnTo>
                  <a:cubicBezTo>
                    <a:pt x="11050" y="21525"/>
                    <a:pt x="11192" y="21598"/>
                    <a:pt x="11305" y="21540"/>
                  </a:cubicBezTo>
                  <a:lnTo>
                    <a:pt x="20676" y="16717"/>
                  </a:lnTo>
                  <a:cubicBezTo>
                    <a:pt x="20734" y="16687"/>
                    <a:pt x="20700" y="16608"/>
                    <a:pt x="20633" y="16618"/>
                  </a:cubicBezTo>
                  <a:close/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166" name="Seventh Annual Conference of the American Society of Evidence-Based Policing…"/>
          <p:cNvSpPr txBox="1"/>
          <p:nvPr/>
        </p:nvSpPr>
        <p:spPr>
          <a:xfrm>
            <a:off x="10568794" y="10011352"/>
            <a:ext cx="11033722" cy="879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457200">
              <a:def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Seventh Annual Conference of the American Society of Evidence-Based Policing</a:t>
            </a:r>
          </a:p>
          <a:p>
            <a:pPr defTabSz="457200">
              <a:def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University of Nevada, Las Vegas, May 15-17</a:t>
            </a:r>
            <a:r>
              <a:rPr baseline="31999"/>
              <a:t>th</a:t>
            </a:r>
            <a:r>
              <a:t>, 2023</a:t>
            </a:r>
          </a:p>
        </p:txBody>
      </p:sp>
      <p:sp>
        <p:nvSpPr>
          <p:cNvPr id="167" name="From"/>
          <p:cNvSpPr txBox="1"/>
          <p:nvPr/>
        </p:nvSpPr>
        <p:spPr>
          <a:xfrm>
            <a:off x="8539393" y="4943550"/>
            <a:ext cx="1884706" cy="597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2438339">
              <a:defRPr sz="3600">
                <a:solidFill>
                  <a:srgbClr val="000000"/>
                </a:solidFill>
                <a:latin typeface="Druk Wide Medium"/>
                <a:ea typeface="Druk Wide Medium"/>
                <a:cs typeface="Druk Wide Medium"/>
                <a:sym typeface="Druk Wide Medium"/>
              </a:defRPr>
            </a:lvl1pPr>
          </a:lstStyle>
          <a:p>
            <a:pPr/>
            <a:r>
              <a:t>From</a:t>
            </a:r>
          </a:p>
        </p:txBody>
      </p:sp>
      <p:sp>
        <p:nvSpPr>
          <p:cNvPr id="168" name="&amp; Social Competence Coaches"/>
          <p:cNvSpPr txBox="1"/>
          <p:nvPr/>
        </p:nvSpPr>
        <p:spPr>
          <a:xfrm>
            <a:off x="15163853" y="9149853"/>
            <a:ext cx="7949693" cy="523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2438339">
              <a:defRPr i="1" sz="3000">
                <a:solidFill>
                  <a:srgbClr val="000000"/>
                </a:solidFill>
                <a:latin typeface="Druk Wide Medium"/>
                <a:ea typeface="Druk Wide Medium"/>
                <a:cs typeface="Druk Wide Medium"/>
                <a:sym typeface="Druk Wide Medium"/>
              </a:defRPr>
            </a:lvl1pPr>
          </a:lstStyle>
          <a:p>
            <a:pPr/>
            <a:r>
              <a:t>&amp; Social Competence Coaches</a:t>
            </a:r>
          </a:p>
        </p:txBody>
      </p:sp>
      <p:sp>
        <p:nvSpPr>
          <p:cNvPr id="169" name="Form"/>
          <p:cNvSpPr/>
          <p:nvPr/>
        </p:nvSpPr>
        <p:spPr>
          <a:xfrm>
            <a:off x="-1182342" y="11228450"/>
            <a:ext cx="25965889" cy="25593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5299" fill="norm" stroke="1" extrusionOk="0">
                <a:moveTo>
                  <a:pt x="0" y="5774"/>
                </a:moveTo>
                <a:cubicBezTo>
                  <a:pt x="1041" y="4143"/>
                  <a:pt x="2098" y="3065"/>
                  <a:pt x="3161" y="2547"/>
                </a:cubicBezTo>
                <a:cubicBezTo>
                  <a:pt x="3758" y="2256"/>
                  <a:pt x="4356" y="2140"/>
                  <a:pt x="4954" y="2016"/>
                </a:cubicBezTo>
                <a:cubicBezTo>
                  <a:pt x="6785" y="1637"/>
                  <a:pt x="8642" y="1217"/>
                  <a:pt x="10406" y="4812"/>
                </a:cubicBezTo>
                <a:cubicBezTo>
                  <a:pt x="10488" y="4980"/>
                  <a:pt x="10571" y="5158"/>
                  <a:pt x="10653" y="5345"/>
                </a:cubicBezTo>
                <a:cubicBezTo>
                  <a:pt x="10708" y="5472"/>
                  <a:pt x="10764" y="5603"/>
                  <a:pt x="10819" y="5726"/>
                </a:cubicBezTo>
                <a:cubicBezTo>
                  <a:pt x="14059" y="12909"/>
                  <a:pt x="17453" y="-6301"/>
                  <a:pt x="20654" y="2230"/>
                </a:cubicBezTo>
                <a:cubicBezTo>
                  <a:pt x="20989" y="3122"/>
                  <a:pt x="21307" y="4313"/>
                  <a:pt x="21600" y="5774"/>
                </a:cubicBezTo>
                <a:lnTo>
                  <a:pt x="21600" y="15299"/>
                </a:lnTo>
                <a:lnTo>
                  <a:pt x="0" y="15299"/>
                </a:lnTo>
                <a:lnTo>
                  <a:pt x="0" y="5774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0" name="The Marking of Relevance of"/>
          <p:cNvSpPr txBox="1"/>
          <p:nvPr/>
        </p:nvSpPr>
        <p:spPr>
          <a:xfrm>
            <a:off x="8513013" y="7775236"/>
            <a:ext cx="8950732" cy="597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2438339">
              <a:defRPr sz="3600">
                <a:solidFill>
                  <a:srgbClr val="000000"/>
                </a:solidFill>
                <a:latin typeface="Druk Wide Medium"/>
                <a:ea typeface="Druk Wide Medium"/>
                <a:cs typeface="Druk Wide Medium"/>
                <a:sym typeface="Druk Wide Medium"/>
              </a:defRPr>
            </a:lvl1pPr>
          </a:lstStyle>
          <a:p>
            <a:pPr/>
            <a:r>
              <a:t>The Marking of Relevance of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Bildschirmfoto 2021-09-26 um 16.51.24.png" descr="Bildschirmfoto 2021-09-26 um 16.51.24.png"/>
          <p:cNvPicPr>
            <a:picLocks noChangeAspect="1"/>
          </p:cNvPicPr>
          <p:nvPr/>
        </p:nvPicPr>
        <p:blipFill>
          <a:blip r:embed="rId2">
            <a:alphaModFix amt="26135"/>
            <a:extLst/>
          </a:blip>
          <a:stretch>
            <a:fillRect/>
          </a:stretch>
        </p:blipFill>
        <p:spPr>
          <a:xfrm>
            <a:off x="-7922" y="-53017"/>
            <a:ext cx="24399844" cy="13822034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Linien"/>
          <p:cNvSpPr/>
          <p:nvPr/>
        </p:nvSpPr>
        <p:spPr>
          <a:xfrm>
            <a:off x="5664200" y="9245600"/>
            <a:ext cx="11786149" cy="0"/>
          </a:xfrm>
          <a:prstGeom prst="line">
            <a:avLst/>
          </a:prstGeom>
          <a:ln w="63500">
            <a:solidFill>
              <a:srgbClr val="000000"/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2438339">
              <a:defRPr sz="2200">
                <a:solidFill>
                  <a:srgbClr val="5E5E5E"/>
                </a:solidFill>
              </a:defRPr>
            </a:pPr>
          </a:p>
        </p:txBody>
      </p:sp>
      <p:sp>
        <p:nvSpPr>
          <p:cNvPr id="318" name="Form"/>
          <p:cNvSpPr/>
          <p:nvPr/>
        </p:nvSpPr>
        <p:spPr>
          <a:xfrm>
            <a:off x="-1182342" y="11228450"/>
            <a:ext cx="25965889" cy="25593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5299" fill="norm" stroke="1" extrusionOk="0">
                <a:moveTo>
                  <a:pt x="0" y="5774"/>
                </a:moveTo>
                <a:cubicBezTo>
                  <a:pt x="1041" y="4143"/>
                  <a:pt x="2098" y="3065"/>
                  <a:pt x="3161" y="2547"/>
                </a:cubicBezTo>
                <a:cubicBezTo>
                  <a:pt x="3758" y="2256"/>
                  <a:pt x="4356" y="2140"/>
                  <a:pt x="4954" y="2016"/>
                </a:cubicBezTo>
                <a:cubicBezTo>
                  <a:pt x="6785" y="1637"/>
                  <a:pt x="8642" y="1217"/>
                  <a:pt x="10406" y="4812"/>
                </a:cubicBezTo>
                <a:cubicBezTo>
                  <a:pt x="10488" y="4980"/>
                  <a:pt x="10571" y="5158"/>
                  <a:pt x="10653" y="5345"/>
                </a:cubicBezTo>
                <a:cubicBezTo>
                  <a:pt x="10708" y="5472"/>
                  <a:pt x="10764" y="5603"/>
                  <a:pt x="10819" y="5726"/>
                </a:cubicBezTo>
                <a:cubicBezTo>
                  <a:pt x="14059" y="12909"/>
                  <a:pt x="17453" y="-6301"/>
                  <a:pt x="20654" y="2230"/>
                </a:cubicBezTo>
                <a:cubicBezTo>
                  <a:pt x="20989" y="3122"/>
                  <a:pt x="21307" y="4313"/>
                  <a:pt x="21600" y="5774"/>
                </a:cubicBezTo>
                <a:lnTo>
                  <a:pt x="21600" y="15299"/>
                </a:lnTo>
                <a:lnTo>
                  <a:pt x="0" y="15299"/>
                </a:lnTo>
                <a:lnTo>
                  <a:pt x="0" y="5774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19" name="Form"/>
          <p:cNvSpPr/>
          <p:nvPr/>
        </p:nvSpPr>
        <p:spPr>
          <a:xfrm>
            <a:off x="-59800" y="-47816"/>
            <a:ext cx="24503600" cy="44049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72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11219"/>
                </a:lnTo>
                <a:cubicBezTo>
                  <a:pt x="21147" y="13991"/>
                  <a:pt x="20588" y="16224"/>
                  <a:pt x="19961" y="17769"/>
                </a:cubicBezTo>
                <a:cubicBezTo>
                  <a:pt x="18404" y="21600"/>
                  <a:pt x="16682" y="20997"/>
                  <a:pt x="15031" y="18969"/>
                </a:cubicBezTo>
                <a:cubicBezTo>
                  <a:pt x="13527" y="17120"/>
                  <a:pt x="12061" y="14104"/>
                  <a:pt x="10576" y="11976"/>
                </a:cubicBezTo>
                <a:cubicBezTo>
                  <a:pt x="7132" y="7043"/>
                  <a:pt x="3496" y="6743"/>
                  <a:pt x="0" y="11219"/>
                </a:cubicBez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20" name="Bildschirmfoto 2023-04-25 um 17.56.15.png" descr="Bildschirmfoto 2023-04-25 um 17.56.15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48420"/>
          <a:stretch>
            <a:fillRect/>
          </a:stretch>
        </p:blipFill>
        <p:spPr>
          <a:xfrm>
            <a:off x="4892204" y="5024711"/>
            <a:ext cx="14042335" cy="3076033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sp>
        <p:nvSpPr>
          <p:cNvPr id="321" name="Filters of Selection"/>
          <p:cNvSpPr txBox="1"/>
          <p:nvPr/>
        </p:nvSpPr>
        <p:spPr>
          <a:xfrm>
            <a:off x="5497041" y="9627662"/>
            <a:ext cx="9512732" cy="77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2438339">
              <a:lnSpc>
                <a:spcPct val="80000"/>
              </a:lnSpc>
              <a:defRPr spc="-100" sz="5000">
                <a:solidFill>
                  <a:schemeClr val="accent3"/>
                </a:solidFill>
                <a:latin typeface="Druk Wide Bold"/>
                <a:ea typeface="Druk Wide Bold"/>
                <a:cs typeface="Druk Wide Bold"/>
                <a:sym typeface="Druk Wide Bold"/>
              </a:defRPr>
            </a:lvl1pPr>
          </a:lstStyle>
          <a:p>
            <a:pPr>
              <a:defRPr spc="-68" sz="3400"/>
            </a:pPr>
            <a:r>
              <a:rPr spc="-100" sz="5000"/>
              <a:t>Filters of Selection</a:t>
            </a:r>
          </a:p>
        </p:txBody>
      </p:sp>
      <p:sp>
        <p:nvSpPr>
          <p:cNvPr id="322" name="Our Study Aim"/>
          <p:cNvSpPr txBox="1"/>
          <p:nvPr/>
        </p:nvSpPr>
        <p:spPr>
          <a:xfrm>
            <a:off x="14554082" y="1125647"/>
            <a:ext cx="6715787" cy="777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2438339">
              <a:lnSpc>
                <a:spcPct val="80000"/>
              </a:lnSpc>
              <a:defRPr spc="-100" sz="5000">
                <a:solidFill>
                  <a:schemeClr val="accent3"/>
                </a:solidFill>
                <a:latin typeface="Druk Wide Bold"/>
                <a:ea typeface="Druk Wide Bold"/>
                <a:cs typeface="Druk Wide Bold"/>
                <a:sym typeface="Druk Wide Bold"/>
              </a:defRPr>
            </a:lvl1pPr>
          </a:lstStyle>
          <a:p>
            <a:pPr>
              <a:defRPr spc="-68" sz="3400"/>
            </a:pPr>
            <a:r>
              <a:rPr spc="-100" sz="5000"/>
              <a:t>Our Study Aim</a:t>
            </a:r>
          </a:p>
        </p:txBody>
      </p:sp>
      <p:sp>
        <p:nvSpPr>
          <p:cNvPr id="323" name="Knowledge"/>
          <p:cNvSpPr/>
          <p:nvPr/>
        </p:nvSpPr>
        <p:spPr>
          <a:xfrm>
            <a:off x="880533" y="2097976"/>
            <a:ext cx="3101579" cy="3101579"/>
          </a:xfrm>
          <a:prstGeom prst="ellipse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Knowledge</a:t>
            </a:r>
          </a:p>
        </p:txBody>
      </p:sp>
      <p:sp>
        <p:nvSpPr>
          <p:cNvPr id="324" name="The Police"/>
          <p:cNvSpPr txBox="1"/>
          <p:nvPr/>
        </p:nvSpPr>
        <p:spPr>
          <a:xfrm>
            <a:off x="14109603" y="4332869"/>
            <a:ext cx="3564662" cy="630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2438339">
              <a:defRPr sz="3800">
                <a:solidFill>
                  <a:srgbClr val="000000"/>
                </a:solidFill>
                <a:latin typeface="Druk Wide Medium"/>
                <a:ea typeface="Druk Wide Medium"/>
                <a:cs typeface="Druk Wide Medium"/>
                <a:sym typeface="Druk Wide Medium"/>
              </a:defRPr>
            </a:lvl1pPr>
          </a:lstStyle>
          <a:p>
            <a:pPr/>
            <a:r>
              <a:t>The Police</a:t>
            </a:r>
          </a:p>
        </p:txBody>
      </p:sp>
      <p:sp>
        <p:nvSpPr>
          <p:cNvPr id="325" name="Science"/>
          <p:cNvSpPr txBox="1"/>
          <p:nvPr/>
        </p:nvSpPr>
        <p:spPr>
          <a:xfrm>
            <a:off x="3773766" y="2055335"/>
            <a:ext cx="2815668" cy="630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2438339">
              <a:defRPr sz="3800">
                <a:solidFill>
                  <a:srgbClr val="000000"/>
                </a:solidFill>
                <a:latin typeface="Druk Wide Medium"/>
                <a:ea typeface="Druk Wide Medium"/>
                <a:cs typeface="Druk Wide Medium"/>
                <a:sym typeface="Druk Wide Medium"/>
              </a:defRPr>
            </a:lvl1pPr>
          </a:lstStyle>
          <a:p>
            <a:pPr/>
            <a:r>
              <a:t>Science</a:t>
            </a:r>
          </a:p>
        </p:txBody>
      </p:sp>
      <p:sp>
        <p:nvSpPr>
          <p:cNvPr id="326" name="Linien"/>
          <p:cNvSpPr/>
          <p:nvPr/>
        </p:nvSpPr>
        <p:spPr>
          <a:xfrm>
            <a:off x="3369733" y="4419600"/>
            <a:ext cx="2304046" cy="2112274"/>
          </a:xfrm>
          <a:prstGeom prst="line">
            <a:avLst/>
          </a:prstGeom>
          <a:ln w="508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27" name="Transformation"/>
          <p:cNvSpPr txBox="1"/>
          <p:nvPr/>
        </p:nvSpPr>
        <p:spPr>
          <a:xfrm>
            <a:off x="9603316" y="8489808"/>
            <a:ext cx="712470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9">
              <a:lnSpc>
                <a:spcPct val="80000"/>
              </a:lnSpc>
              <a:defRPr spc="-100" sz="5000">
                <a:solidFill>
                  <a:srgbClr val="000000"/>
                </a:solidFill>
                <a:latin typeface="Druk Wide Bold"/>
                <a:ea typeface="Druk Wide Bold"/>
                <a:cs typeface="Druk Wide Bold"/>
                <a:sym typeface="Druk Wide Bold"/>
              </a:defRPr>
            </a:lvl1pPr>
          </a:lstStyle>
          <a:p>
            <a:pPr>
              <a:defRPr spc="-68" sz="3400"/>
            </a:pPr>
            <a:r>
              <a:rPr spc="-100" sz="5000"/>
              <a:t>Transformation</a:t>
            </a:r>
          </a:p>
        </p:txBody>
      </p:sp>
      <p:pic>
        <p:nvPicPr>
          <p:cNvPr id="328" name="Oval Oval" descr="Oval Oval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79599" y="1015028"/>
            <a:ext cx="8770013" cy="8146771"/>
          </a:xfrm>
          <a:prstGeom prst="rect">
            <a:avLst/>
          </a:prstGeom>
        </p:spPr>
      </p:pic>
      <p:sp>
        <p:nvSpPr>
          <p:cNvPr id="330" name="*Based on a change in our perspective"/>
          <p:cNvSpPr txBox="1"/>
          <p:nvPr/>
        </p:nvSpPr>
        <p:spPr>
          <a:xfrm>
            <a:off x="1387879" y="12566238"/>
            <a:ext cx="10331727" cy="523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2438339">
              <a:defRPr sz="3000">
                <a:solidFill>
                  <a:schemeClr val="accent5"/>
                </a:solidFill>
                <a:latin typeface="Druk Wide Medium"/>
                <a:ea typeface="Druk Wide Medium"/>
                <a:cs typeface="Druk Wide Medium"/>
                <a:sym typeface="Druk Wide Medium"/>
              </a:defRPr>
            </a:lvl1pPr>
          </a:lstStyle>
          <a:p>
            <a:pPr/>
            <a:r>
              <a:t>*Based on a change in our perspective</a:t>
            </a:r>
          </a:p>
        </p:txBody>
      </p:sp>
      <p:sp>
        <p:nvSpPr>
          <p:cNvPr id="331" name="*"/>
          <p:cNvSpPr txBox="1"/>
          <p:nvPr/>
        </p:nvSpPr>
        <p:spPr>
          <a:xfrm>
            <a:off x="21135278" y="1019790"/>
            <a:ext cx="283846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2438339">
              <a:defRPr sz="3000">
                <a:solidFill>
                  <a:schemeClr val="accent5"/>
                </a:solidFill>
                <a:latin typeface="Druk Wide Medium"/>
                <a:ea typeface="Druk Wide Medium"/>
                <a:cs typeface="Druk Wide Medium"/>
                <a:sym typeface="Druk Wide Medium"/>
              </a:defRPr>
            </a:lvl1pPr>
          </a:lstStyle>
          <a:p>
            <a:pPr/>
            <a:r>
              <a:t>*</a:t>
            </a:r>
          </a:p>
        </p:txBody>
      </p:sp>
      <p:sp>
        <p:nvSpPr>
          <p:cNvPr id="332" name="focus: structure"/>
          <p:cNvSpPr txBox="1"/>
          <p:nvPr/>
        </p:nvSpPr>
        <p:spPr>
          <a:xfrm>
            <a:off x="11147659" y="10364910"/>
            <a:ext cx="5041477" cy="523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2438339">
              <a:lnSpc>
                <a:spcPct val="80000"/>
              </a:lnSpc>
              <a:defRPr spc="-59" sz="3000">
                <a:solidFill>
                  <a:schemeClr val="accent3"/>
                </a:solidFill>
                <a:latin typeface="Druk Wide Bold"/>
                <a:ea typeface="Druk Wide Bold"/>
                <a:cs typeface="Druk Wide Bold"/>
                <a:sym typeface="Druk Wide Bold"/>
              </a:defRPr>
            </a:lvl1pPr>
          </a:lstStyle>
          <a:p>
            <a:pPr/>
            <a:r>
              <a:t>focus: structure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Bildschirmfoto 2021-09-26 um 16.51.24.png" descr="Bildschirmfoto 2021-09-26 um 16.51.24.png"/>
          <p:cNvPicPr>
            <a:picLocks noChangeAspect="1"/>
          </p:cNvPicPr>
          <p:nvPr/>
        </p:nvPicPr>
        <p:blipFill>
          <a:blip r:embed="rId2">
            <a:alphaModFix amt="26135"/>
            <a:extLst/>
          </a:blip>
          <a:stretch>
            <a:fillRect/>
          </a:stretch>
        </p:blipFill>
        <p:spPr>
          <a:xfrm>
            <a:off x="-7922" y="-53017"/>
            <a:ext cx="24399844" cy="13822034"/>
          </a:xfrm>
          <a:prstGeom prst="rect">
            <a:avLst/>
          </a:prstGeom>
          <a:ln w="12700">
            <a:miter lim="400000"/>
          </a:ln>
        </p:spPr>
      </p:pic>
      <p:sp>
        <p:nvSpPr>
          <p:cNvPr id="335" name="Linien"/>
          <p:cNvSpPr/>
          <p:nvPr/>
        </p:nvSpPr>
        <p:spPr>
          <a:xfrm>
            <a:off x="5664200" y="9245600"/>
            <a:ext cx="11786149" cy="0"/>
          </a:xfrm>
          <a:prstGeom prst="line">
            <a:avLst/>
          </a:prstGeom>
          <a:ln w="63500">
            <a:solidFill>
              <a:srgbClr val="000000"/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2438339">
              <a:defRPr sz="2200">
                <a:solidFill>
                  <a:srgbClr val="5E5E5E"/>
                </a:solidFill>
              </a:defRPr>
            </a:pPr>
          </a:p>
        </p:txBody>
      </p:sp>
      <p:sp>
        <p:nvSpPr>
          <p:cNvPr id="336" name="Form"/>
          <p:cNvSpPr/>
          <p:nvPr/>
        </p:nvSpPr>
        <p:spPr>
          <a:xfrm>
            <a:off x="-1182342" y="11228450"/>
            <a:ext cx="25965889" cy="25593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5299" fill="norm" stroke="1" extrusionOk="0">
                <a:moveTo>
                  <a:pt x="0" y="5774"/>
                </a:moveTo>
                <a:cubicBezTo>
                  <a:pt x="1041" y="4143"/>
                  <a:pt x="2098" y="3065"/>
                  <a:pt x="3161" y="2547"/>
                </a:cubicBezTo>
                <a:cubicBezTo>
                  <a:pt x="3758" y="2256"/>
                  <a:pt x="4356" y="2140"/>
                  <a:pt x="4954" y="2016"/>
                </a:cubicBezTo>
                <a:cubicBezTo>
                  <a:pt x="6785" y="1637"/>
                  <a:pt x="8642" y="1217"/>
                  <a:pt x="10406" y="4812"/>
                </a:cubicBezTo>
                <a:cubicBezTo>
                  <a:pt x="10488" y="4980"/>
                  <a:pt x="10571" y="5158"/>
                  <a:pt x="10653" y="5345"/>
                </a:cubicBezTo>
                <a:cubicBezTo>
                  <a:pt x="10708" y="5472"/>
                  <a:pt x="10764" y="5603"/>
                  <a:pt x="10819" y="5726"/>
                </a:cubicBezTo>
                <a:cubicBezTo>
                  <a:pt x="14059" y="12909"/>
                  <a:pt x="17453" y="-6301"/>
                  <a:pt x="20654" y="2230"/>
                </a:cubicBezTo>
                <a:cubicBezTo>
                  <a:pt x="20989" y="3122"/>
                  <a:pt x="21307" y="4313"/>
                  <a:pt x="21600" y="5774"/>
                </a:cubicBezTo>
                <a:lnTo>
                  <a:pt x="21600" y="15299"/>
                </a:lnTo>
                <a:lnTo>
                  <a:pt x="0" y="15299"/>
                </a:lnTo>
                <a:lnTo>
                  <a:pt x="0" y="5774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37" name="Form"/>
          <p:cNvSpPr/>
          <p:nvPr/>
        </p:nvSpPr>
        <p:spPr>
          <a:xfrm>
            <a:off x="-59800" y="-47816"/>
            <a:ext cx="24503600" cy="44049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72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11219"/>
                </a:lnTo>
                <a:cubicBezTo>
                  <a:pt x="21147" y="13991"/>
                  <a:pt x="20588" y="16224"/>
                  <a:pt x="19961" y="17769"/>
                </a:cubicBezTo>
                <a:cubicBezTo>
                  <a:pt x="18404" y="21600"/>
                  <a:pt x="16682" y="20997"/>
                  <a:pt x="15031" y="18969"/>
                </a:cubicBezTo>
                <a:cubicBezTo>
                  <a:pt x="13527" y="17120"/>
                  <a:pt x="12061" y="14104"/>
                  <a:pt x="10576" y="11976"/>
                </a:cubicBezTo>
                <a:cubicBezTo>
                  <a:pt x="7132" y="7043"/>
                  <a:pt x="3496" y="6743"/>
                  <a:pt x="0" y="11219"/>
                </a:cubicBez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38" name="Bildschirmfoto 2023-04-25 um 17.56.15.png" descr="Bildschirmfoto 2023-04-25 um 17.56.15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48420"/>
          <a:stretch>
            <a:fillRect/>
          </a:stretch>
        </p:blipFill>
        <p:spPr>
          <a:xfrm>
            <a:off x="4892204" y="5024711"/>
            <a:ext cx="14042335" cy="3076033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sp>
        <p:nvSpPr>
          <p:cNvPr id="339" name="Filters of Selection"/>
          <p:cNvSpPr txBox="1"/>
          <p:nvPr/>
        </p:nvSpPr>
        <p:spPr>
          <a:xfrm>
            <a:off x="5497041" y="9627662"/>
            <a:ext cx="9512732" cy="77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2438339">
              <a:lnSpc>
                <a:spcPct val="80000"/>
              </a:lnSpc>
              <a:defRPr spc="-100" sz="5000">
                <a:solidFill>
                  <a:schemeClr val="accent3"/>
                </a:solidFill>
                <a:latin typeface="Druk Wide Bold"/>
                <a:ea typeface="Druk Wide Bold"/>
                <a:cs typeface="Druk Wide Bold"/>
                <a:sym typeface="Druk Wide Bold"/>
              </a:defRPr>
            </a:lvl1pPr>
          </a:lstStyle>
          <a:p>
            <a:pPr>
              <a:defRPr spc="-68" sz="3400"/>
            </a:pPr>
            <a:r>
              <a:rPr spc="-100" sz="5000"/>
              <a:t>Filters of Selection</a:t>
            </a:r>
          </a:p>
        </p:txBody>
      </p:sp>
      <p:sp>
        <p:nvSpPr>
          <p:cNvPr id="340" name="Our Study Aim"/>
          <p:cNvSpPr txBox="1"/>
          <p:nvPr/>
        </p:nvSpPr>
        <p:spPr>
          <a:xfrm>
            <a:off x="14554082" y="1125647"/>
            <a:ext cx="6715787" cy="777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2438339">
              <a:lnSpc>
                <a:spcPct val="80000"/>
              </a:lnSpc>
              <a:defRPr spc="-100" sz="5000">
                <a:solidFill>
                  <a:schemeClr val="accent3"/>
                </a:solidFill>
                <a:latin typeface="Druk Wide Bold"/>
                <a:ea typeface="Druk Wide Bold"/>
                <a:cs typeface="Druk Wide Bold"/>
                <a:sym typeface="Druk Wide Bold"/>
              </a:defRPr>
            </a:lvl1pPr>
          </a:lstStyle>
          <a:p>
            <a:pPr>
              <a:defRPr spc="-68" sz="3400"/>
            </a:pPr>
            <a:r>
              <a:rPr spc="-100" sz="5000"/>
              <a:t>Our Study Aim</a:t>
            </a:r>
          </a:p>
        </p:txBody>
      </p:sp>
      <p:sp>
        <p:nvSpPr>
          <p:cNvPr id="341" name="Knowledge"/>
          <p:cNvSpPr/>
          <p:nvPr/>
        </p:nvSpPr>
        <p:spPr>
          <a:xfrm>
            <a:off x="880533" y="2097976"/>
            <a:ext cx="3101579" cy="3101579"/>
          </a:xfrm>
          <a:prstGeom prst="ellipse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Knowledge</a:t>
            </a:r>
          </a:p>
        </p:txBody>
      </p:sp>
      <p:sp>
        <p:nvSpPr>
          <p:cNvPr id="342" name="The Police"/>
          <p:cNvSpPr txBox="1"/>
          <p:nvPr/>
        </p:nvSpPr>
        <p:spPr>
          <a:xfrm>
            <a:off x="14109603" y="4332869"/>
            <a:ext cx="3564662" cy="630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2438339">
              <a:defRPr sz="3800">
                <a:solidFill>
                  <a:srgbClr val="000000"/>
                </a:solidFill>
                <a:latin typeface="Druk Wide Medium"/>
                <a:ea typeface="Druk Wide Medium"/>
                <a:cs typeface="Druk Wide Medium"/>
                <a:sym typeface="Druk Wide Medium"/>
              </a:defRPr>
            </a:lvl1pPr>
          </a:lstStyle>
          <a:p>
            <a:pPr/>
            <a:r>
              <a:t>The Police</a:t>
            </a:r>
          </a:p>
        </p:txBody>
      </p:sp>
      <p:sp>
        <p:nvSpPr>
          <p:cNvPr id="343" name="Science"/>
          <p:cNvSpPr txBox="1"/>
          <p:nvPr/>
        </p:nvSpPr>
        <p:spPr>
          <a:xfrm>
            <a:off x="3773766" y="2055335"/>
            <a:ext cx="2815668" cy="630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2438339">
              <a:defRPr sz="3800">
                <a:solidFill>
                  <a:srgbClr val="000000"/>
                </a:solidFill>
                <a:latin typeface="Druk Wide Medium"/>
                <a:ea typeface="Druk Wide Medium"/>
                <a:cs typeface="Druk Wide Medium"/>
                <a:sym typeface="Druk Wide Medium"/>
              </a:defRPr>
            </a:lvl1pPr>
          </a:lstStyle>
          <a:p>
            <a:pPr/>
            <a:r>
              <a:t>Science</a:t>
            </a:r>
          </a:p>
        </p:txBody>
      </p:sp>
      <p:sp>
        <p:nvSpPr>
          <p:cNvPr id="344" name="Linien"/>
          <p:cNvSpPr/>
          <p:nvPr/>
        </p:nvSpPr>
        <p:spPr>
          <a:xfrm>
            <a:off x="3369733" y="4419600"/>
            <a:ext cx="2304046" cy="2112274"/>
          </a:xfrm>
          <a:prstGeom prst="line">
            <a:avLst/>
          </a:prstGeom>
          <a:ln w="508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45" name="Transformation"/>
          <p:cNvSpPr txBox="1"/>
          <p:nvPr/>
        </p:nvSpPr>
        <p:spPr>
          <a:xfrm>
            <a:off x="9603316" y="8489808"/>
            <a:ext cx="712470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9">
              <a:lnSpc>
                <a:spcPct val="80000"/>
              </a:lnSpc>
              <a:defRPr spc="-100" sz="5000">
                <a:solidFill>
                  <a:srgbClr val="000000"/>
                </a:solidFill>
                <a:latin typeface="Druk Wide Bold"/>
                <a:ea typeface="Druk Wide Bold"/>
                <a:cs typeface="Druk Wide Bold"/>
                <a:sym typeface="Druk Wide Bold"/>
              </a:defRPr>
            </a:lvl1pPr>
          </a:lstStyle>
          <a:p>
            <a:pPr>
              <a:defRPr spc="-68" sz="3400"/>
            </a:pPr>
            <a:r>
              <a:rPr spc="-100" sz="5000"/>
              <a:t>Transformation</a:t>
            </a:r>
          </a:p>
        </p:txBody>
      </p:sp>
      <p:pic>
        <p:nvPicPr>
          <p:cNvPr id="346" name="Oval Oval" descr="Oval Oval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79599" y="1015028"/>
            <a:ext cx="8770013" cy="8146771"/>
          </a:xfrm>
          <a:prstGeom prst="rect">
            <a:avLst/>
          </a:prstGeom>
        </p:spPr>
      </p:pic>
      <p:sp>
        <p:nvSpPr>
          <p:cNvPr id="348" name="focus: structure"/>
          <p:cNvSpPr txBox="1"/>
          <p:nvPr/>
        </p:nvSpPr>
        <p:spPr>
          <a:xfrm>
            <a:off x="11147659" y="10364910"/>
            <a:ext cx="5041477" cy="523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2438339">
              <a:lnSpc>
                <a:spcPct val="80000"/>
              </a:lnSpc>
              <a:defRPr spc="-59" sz="3000">
                <a:solidFill>
                  <a:schemeClr val="accent3"/>
                </a:solidFill>
                <a:latin typeface="Druk Wide Bold"/>
                <a:ea typeface="Druk Wide Bold"/>
                <a:cs typeface="Druk Wide Bold"/>
                <a:sym typeface="Druk Wide Bold"/>
              </a:defRPr>
            </a:lvl1pPr>
          </a:lstStyle>
          <a:p>
            <a:pPr/>
            <a:r>
              <a:t>focus: structure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IMG_0712.jpeg" descr="IMG_07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15866" y="-1"/>
            <a:ext cx="18288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IMG_6785.jpeg" descr="IMG_6785.jpeg"/>
          <p:cNvPicPr>
            <a:picLocks noChangeAspect="1"/>
          </p:cNvPicPr>
          <p:nvPr/>
        </p:nvPicPr>
        <p:blipFill>
          <a:blip r:embed="rId3">
            <a:extLst/>
          </a:blip>
          <a:srcRect l="8850" t="0" r="28061" b="0"/>
          <a:stretch>
            <a:fillRect/>
          </a:stretch>
        </p:blipFill>
        <p:spPr>
          <a:xfrm>
            <a:off x="9988" y="0"/>
            <a:ext cx="11537422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Linien"/>
          <p:cNvSpPr/>
          <p:nvPr/>
        </p:nvSpPr>
        <p:spPr>
          <a:xfrm flipV="1">
            <a:off x="11557000" y="7916"/>
            <a:ext cx="1" cy="13700168"/>
          </a:xfrm>
          <a:prstGeom prst="line">
            <a:avLst/>
          </a:prstGeom>
          <a:ln w="2540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53" name="Social Competence Training"/>
          <p:cNvSpPr txBox="1"/>
          <p:nvPr/>
        </p:nvSpPr>
        <p:spPr>
          <a:xfrm>
            <a:off x="405167" y="855541"/>
            <a:ext cx="8841783" cy="2428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2438339">
              <a:lnSpc>
                <a:spcPct val="80000"/>
              </a:lnSpc>
              <a:defRPr spc="-119" sz="6000">
                <a:latin typeface="Druk Wide Bold"/>
                <a:ea typeface="Druk Wide Bold"/>
                <a:cs typeface="Druk Wide Bold"/>
                <a:sym typeface="Druk Wide Bold"/>
              </a:defRPr>
            </a:lvl1pPr>
          </a:lstStyle>
          <a:p>
            <a:pPr/>
            <a:r>
              <a:t>Social Competence Training</a:t>
            </a:r>
          </a:p>
        </p:txBody>
      </p:sp>
      <p:sp>
        <p:nvSpPr>
          <p:cNvPr id="354" name="(Staar, Zeitner &amp; Zeitner, 2022)"/>
          <p:cNvSpPr txBox="1"/>
          <p:nvPr/>
        </p:nvSpPr>
        <p:spPr>
          <a:xfrm>
            <a:off x="518041" y="3291450"/>
            <a:ext cx="4213251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(Staar, Zeitner &amp; Zeitner, 2022)</a:t>
            </a:r>
          </a:p>
        </p:txBody>
      </p:sp>
      <p:sp>
        <p:nvSpPr>
          <p:cNvPr id="355" name="(Staller &amp; Körner, 2022)"/>
          <p:cNvSpPr txBox="1"/>
          <p:nvPr/>
        </p:nvSpPr>
        <p:spPr>
          <a:xfrm>
            <a:off x="12430912" y="3291450"/>
            <a:ext cx="3230576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(Staller &amp; Körner, 2022)</a:t>
            </a:r>
          </a:p>
        </p:txBody>
      </p:sp>
      <p:pic>
        <p:nvPicPr>
          <p:cNvPr id="356" name="Bildschirmfoto 2023-05-10 um 11.04.55.png" descr="Bildschirmfoto 2023-05-10 um 11.04.5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47434" y="7847150"/>
            <a:ext cx="21066126" cy="3673069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Rechteck"/>
          <p:cNvSpPr/>
          <p:nvPr/>
        </p:nvSpPr>
        <p:spPr>
          <a:xfrm>
            <a:off x="7485195" y="11455400"/>
            <a:ext cx="8143611" cy="16343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58" name="n = 63 / n = 186"/>
          <p:cNvSpPr txBox="1"/>
          <p:nvPr/>
        </p:nvSpPr>
        <p:spPr>
          <a:xfrm>
            <a:off x="7974510" y="11840765"/>
            <a:ext cx="7411975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2438339">
              <a:lnSpc>
                <a:spcPct val="80000"/>
              </a:lnSpc>
              <a:defRPr spc="-119" sz="6000">
                <a:solidFill>
                  <a:srgbClr val="000000"/>
                </a:solidFill>
                <a:latin typeface="Druk Wide Bold"/>
                <a:ea typeface="Druk Wide Bold"/>
                <a:cs typeface="Druk Wide Bold"/>
                <a:sym typeface="Druk Wide Bold"/>
              </a:defRPr>
            </a:lvl1pPr>
          </a:lstStyle>
          <a:p>
            <a:pPr/>
            <a:r>
              <a:t>n = 63 / n = 186</a:t>
            </a:r>
          </a:p>
        </p:txBody>
      </p:sp>
      <p:sp>
        <p:nvSpPr>
          <p:cNvPr id="359" name="Police Use…"/>
          <p:cNvSpPr txBox="1"/>
          <p:nvPr/>
        </p:nvSpPr>
        <p:spPr>
          <a:xfrm>
            <a:off x="12216166" y="855541"/>
            <a:ext cx="8248389" cy="2428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2438339">
              <a:lnSpc>
                <a:spcPct val="80000"/>
              </a:lnSpc>
              <a:defRPr spc="-119" sz="6000">
                <a:latin typeface="Druk Wide Bold"/>
                <a:ea typeface="Druk Wide Bold"/>
                <a:cs typeface="Druk Wide Bold"/>
                <a:sym typeface="Druk Wide Bold"/>
              </a:defRPr>
            </a:pPr>
            <a:r>
              <a:t>Police Use </a:t>
            </a:r>
          </a:p>
          <a:p>
            <a:pPr algn="l" defTabSz="2438339">
              <a:lnSpc>
                <a:spcPct val="80000"/>
              </a:lnSpc>
              <a:defRPr spc="-119" sz="6000">
                <a:latin typeface="Druk Wide Bold"/>
                <a:ea typeface="Druk Wide Bold"/>
                <a:cs typeface="Druk Wide Bold"/>
                <a:sym typeface="Druk Wide Bold"/>
              </a:defRPr>
            </a:pPr>
            <a:r>
              <a:t>of Force </a:t>
            </a:r>
          </a:p>
          <a:p>
            <a:pPr algn="l" defTabSz="2438339">
              <a:lnSpc>
                <a:spcPct val="80000"/>
              </a:lnSpc>
              <a:defRPr spc="-119" sz="6000">
                <a:latin typeface="Druk Wide Bold"/>
                <a:ea typeface="Druk Wide Bold"/>
                <a:cs typeface="Druk Wide Bold"/>
                <a:sym typeface="Druk Wide Bold"/>
              </a:defRPr>
            </a:pPr>
            <a:r>
              <a:t>Training</a:t>
            </a:r>
          </a:p>
        </p:txBody>
      </p:sp>
      <p:sp>
        <p:nvSpPr>
          <p:cNvPr id="360" name="Rechteck"/>
          <p:cNvSpPr/>
          <p:nvPr/>
        </p:nvSpPr>
        <p:spPr>
          <a:xfrm>
            <a:off x="7071638" y="6319178"/>
            <a:ext cx="9217718" cy="16343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61" name="Different Relevance Filters ?"/>
          <p:cNvSpPr txBox="1"/>
          <p:nvPr/>
        </p:nvSpPr>
        <p:spPr>
          <a:xfrm>
            <a:off x="6800635" y="6869326"/>
            <a:ext cx="9512732" cy="534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2438339">
              <a:lnSpc>
                <a:spcPct val="80000"/>
              </a:lnSpc>
              <a:defRPr spc="-62" sz="3100">
                <a:solidFill>
                  <a:schemeClr val="accent3"/>
                </a:solidFill>
                <a:latin typeface="Druk Wide Bold"/>
                <a:ea typeface="Druk Wide Bold"/>
                <a:cs typeface="Druk Wide Bold"/>
                <a:sym typeface="Druk Wide Bold"/>
              </a:defRPr>
            </a:lvl1pPr>
          </a:lstStyle>
          <a:p>
            <a:pPr/>
            <a:r>
              <a:t>Different Relevance Filters 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IMG_0712.jpeg" descr="IMG_07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15866" y="-1"/>
            <a:ext cx="18288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IMG_6785.jpeg" descr="IMG_6785.jpeg"/>
          <p:cNvPicPr>
            <a:picLocks noChangeAspect="1"/>
          </p:cNvPicPr>
          <p:nvPr/>
        </p:nvPicPr>
        <p:blipFill>
          <a:blip r:embed="rId3">
            <a:extLst/>
          </a:blip>
          <a:srcRect l="8850" t="0" r="28061" b="0"/>
          <a:stretch>
            <a:fillRect/>
          </a:stretch>
        </p:blipFill>
        <p:spPr>
          <a:xfrm>
            <a:off x="9988" y="0"/>
            <a:ext cx="11537422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Linien"/>
          <p:cNvSpPr/>
          <p:nvPr/>
        </p:nvSpPr>
        <p:spPr>
          <a:xfrm flipV="1">
            <a:off x="11557000" y="7916"/>
            <a:ext cx="1" cy="13700168"/>
          </a:xfrm>
          <a:prstGeom prst="line">
            <a:avLst/>
          </a:prstGeom>
          <a:ln w="2540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366" name="Bildschirmfoto 2023-05-10 um 11.04.55.png" descr="Bildschirmfoto 2023-05-10 um 11.04.5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47434" y="7847150"/>
            <a:ext cx="21066126" cy="3673069"/>
          </a:xfrm>
          <a:prstGeom prst="rect">
            <a:avLst/>
          </a:prstGeom>
          <a:ln w="12700">
            <a:miter lim="400000"/>
          </a:ln>
        </p:spPr>
      </p:pic>
      <p:sp>
        <p:nvSpPr>
          <p:cNvPr id="367" name="Rechteck"/>
          <p:cNvSpPr/>
          <p:nvPr/>
        </p:nvSpPr>
        <p:spPr>
          <a:xfrm>
            <a:off x="7485195" y="11455400"/>
            <a:ext cx="8143611" cy="16343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68" name="n = 63 / n = 186"/>
          <p:cNvSpPr txBox="1"/>
          <p:nvPr/>
        </p:nvSpPr>
        <p:spPr>
          <a:xfrm>
            <a:off x="7974510" y="11840765"/>
            <a:ext cx="7411975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2438339">
              <a:lnSpc>
                <a:spcPct val="80000"/>
              </a:lnSpc>
              <a:defRPr spc="-119" sz="6000">
                <a:solidFill>
                  <a:srgbClr val="000000"/>
                </a:solidFill>
                <a:latin typeface="Druk Wide Bold"/>
                <a:ea typeface="Druk Wide Bold"/>
                <a:cs typeface="Druk Wide Bold"/>
                <a:sym typeface="Druk Wide Bold"/>
              </a:defRPr>
            </a:lvl1pPr>
          </a:lstStyle>
          <a:p>
            <a:pPr/>
            <a:r>
              <a:t>n = 63 / n = 186</a:t>
            </a:r>
          </a:p>
        </p:txBody>
      </p:sp>
      <p:sp>
        <p:nvSpPr>
          <p:cNvPr id="369" name="Form"/>
          <p:cNvSpPr/>
          <p:nvPr/>
        </p:nvSpPr>
        <p:spPr>
          <a:xfrm>
            <a:off x="-59800" y="-47816"/>
            <a:ext cx="24503600" cy="44049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72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11219"/>
                </a:lnTo>
                <a:cubicBezTo>
                  <a:pt x="21147" y="13991"/>
                  <a:pt x="20588" y="16224"/>
                  <a:pt x="19961" y="17769"/>
                </a:cubicBezTo>
                <a:cubicBezTo>
                  <a:pt x="18404" y="21600"/>
                  <a:pt x="16682" y="20997"/>
                  <a:pt x="15031" y="18969"/>
                </a:cubicBezTo>
                <a:cubicBezTo>
                  <a:pt x="13527" y="17120"/>
                  <a:pt x="12061" y="14104"/>
                  <a:pt x="10576" y="11976"/>
                </a:cubicBezTo>
                <a:cubicBezTo>
                  <a:pt x="7132" y="7043"/>
                  <a:pt x="3496" y="6743"/>
                  <a:pt x="0" y="11219"/>
                </a:cubicBez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70" name="Learning, Coaching…"/>
          <p:cNvSpPr txBox="1"/>
          <p:nvPr/>
        </p:nvSpPr>
        <p:spPr>
          <a:xfrm>
            <a:off x="12123033" y="593074"/>
            <a:ext cx="11431652" cy="1666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2438339">
              <a:lnSpc>
                <a:spcPct val="80000"/>
              </a:lnSpc>
              <a:defRPr spc="-119" sz="6000">
                <a:latin typeface="Druk Wide Bold"/>
                <a:ea typeface="Druk Wide Bold"/>
                <a:cs typeface="Druk Wide Bold"/>
                <a:sym typeface="Druk Wide Bold"/>
              </a:defRPr>
            </a:pPr>
            <a:r>
              <a:t>Learning, Coaching</a:t>
            </a:r>
          </a:p>
          <a:p>
            <a:pPr algn="l" defTabSz="2438339">
              <a:lnSpc>
                <a:spcPct val="80000"/>
              </a:lnSpc>
              <a:defRPr spc="-119" sz="6000">
                <a:latin typeface="Druk Wide Bold"/>
                <a:ea typeface="Druk Wide Bold"/>
                <a:cs typeface="Druk Wide Bold"/>
                <a:sym typeface="Druk Wide Bold"/>
              </a:defRPr>
            </a:pPr>
            <a:r>
              <a:t>Conflict Management</a:t>
            </a:r>
          </a:p>
        </p:txBody>
      </p:sp>
      <p:sp>
        <p:nvSpPr>
          <p:cNvPr id="371" name="Rechteck"/>
          <p:cNvSpPr/>
          <p:nvPr/>
        </p:nvSpPr>
        <p:spPr>
          <a:xfrm>
            <a:off x="4963784" y="4296055"/>
            <a:ext cx="13433426" cy="367306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72" name="Sources of Information…"/>
          <p:cNvSpPr txBox="1"/>
          <p:nvPr/>
        </p:nvSpPr>
        <p:spPr>
          <a:xfrm>
            <a:off x="6186967" y="5824997"/>
            <a:ext cx="10740067" cy="17016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marL="685800" indent="-228600" algn="l">
              <a:buSzPct val="100000"/>
              <a:buChar char="•"/>
              <a:defRPr sz="3500">
                <a:solidFill>
                  <a:srgbClr val="000000"/>
                </a:solidFill>
              </a:defRPr>
            </a:pPr>
            <a:r>
              <a:t>Sources of Information</a:t>
            </a:r>
          </a:p>
          <a:p>
            <a:pPr lvl="1" marL="685800" indent="-228600" algn="l">
              <a:buSzPct val="100000"/>
              <a:buChar char="•"/>
              <a:defRPr sz="3500">
                <a:solidFill>
                  <a:srgbClr val="000000"/>
                </a:solidFill>
              </a:defRPr>
            </a:pPr>
            <a:r>
              <a:t>Awareness/Contact and Use of Concepts: </a:t>
            </a:r>
            <a:r>
              <a:rPr b="1"/>
              <a:t>32</a:t>
            </a:r>
            <a:r>
              <a:t> </a:t>
            </a:r>
          </a:p>
          <a:p>
            <a:pPr lvl="1" marL="685800" indent="-228600" algn="l">
              <a:buSzPct val="100000"/>
              <a:buChar char="•"/>
              <a:defRPr sz="3500">
                <a:solidFill>
                  <a:srgbClr val="000000"/>
                </a:solidFill>
              </a:defRPr>
            </a:pPr>
            <a:r>
              <a:t>Belief in statements about L, C, and CM: </a:t>
            </a:r>
            <a:r>
              <a:rPr b="1"/>
              <a:t>44</a:t>
            </a:r>
          </a:p>
        </p:txBody>
      </p:sp>
      <p:sp>
        <p:nvSpPr>
          <p:cNvPr id="373" name="Measures"/>
          <p:cNvSpPr txBox="1"/>
          <p:nvPr/>
        </p:nvSpPr>
        <p:spPr>
          <a:xfrm>
            <a:off x="8564033" y="4808016"/>
            <a:ext cx="5478019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2438339">
              <a:lnSpc>
                <a:spcPct val="80000"/>
              </a:lnSpc>
              <a:defRPr spc="-119" sz="6000">
                <a:solidFill>
                  <a:srgbClr val="000000"/>
                </a:solidFill>
                <a:latin typeface="Druk Wide Bold"/>
                <a:ea typeface="Druk Wide Bold"/>
                <a:cs typeface="Druk Wide Bold"/>
                <a:sym typeface="Druk Wide Bold"/>
              </a:defRPr>
            </a:lvl1pPr>
          </a:lstStyle>
          <a:p>
            <a:pPr/>
            <a:r>
              <a:t>Measures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1616" y="256048"/>
            <a:ext cx="19044687" cy="13203904"/>
          </a:xfrm>
          <a:prstGeom prst="rect">
            <a:avLst/>
          </a:prstGeom>
          <a:ln w="12700">
            <a:miter lim="400000"/>
          </a:ln>
        </p:spPr>
      </p:pic>
      <p:sp>
        <p:nvSpPr>
          <p:cNvPr id="376" name="Stern"/>
          <p:cNvSpPr/>
          <p:nvPr/>
        </p:nvSpPr>
        <p:spPr>
          <a:xfrm>
            <a:off x="17343463" y="10473390"/>
            <a:ext cx="569520" cy="537903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77" name="Stern"/>
          <p:cNvSpPr/>
          <p:nvPr/>
        </p:nvSpPr>
        <p:spPr>
          <a:xfrm>
            <a:off x="9824861" y="8809356"/>
            <a:ext cx="569521" cy="537903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78" name="Stern"/>
          <p:cNvSpPr/>
          <p:nvPr/>
        </p:nvSpPr>
        <p:spPr>
          <a:xfrm>
            <a:off x="12725077" y="7780849"/>
            <a:ext cx="569520" cy="537903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79" name="Stern"/>
          <p:cNvSpPr/>
          <p:nvPr/>
        </p:nvSpPr>
        <p:spPr>
          <a:xfrm>
            <a:off x="10906974" y="2900654"/>
            <a:ext cx="569521" cy="537904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80" name="Stern"/>
          <p:cNvSpPr/>
          <p:nvPr/>
        </p:nvSpPr>
        <p:spPr>
          <a:xfrm>
            <a:off x="10906974" y="2064732"/>
            <a:ext cx="569521" cy="537903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383" name="Gruppieren"/>
          <p:cNvGrpSpPr/>
          <p:nvPr/>
        </p:nvGrpSpPr>
        <p:grpSpPr>
          <a:xfrm>
            <a:off x="210729" y="12757013"/>
            <a:ext cx="2725915" cy="553111"/>
            <a:chOff x="14654" y="0"/>
            <a:chExt cx="2725913" cy="553110"/>
          </a:xfrm>
        </p:grpSpPr>
        <p:sp>
          <p:nvSpPr>
            <p:cNvPr id="381" name="Stern"/>
            <p:cNvSpPr/>
            <p:nvPr/>
          </p:nvSpPr>
          <p:spPr>
            <a:xfrm>
              <a:off x="14654" y="7604"/>
              <a:ext cx="569520" cy="537903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82" name="statistically significant…"/>
            <p:cNvSpPr txBox="1"/>
            <p:nvPr/>
          </p:nvSpPr>
          <p:spPr>
            <a:xfrm>
              <a:off x="582569" y="-1"/>
              <a:ext cx="2157999" cy="5531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sz="1600">
                  <a:solidFill>
                    <a:srgbClr val="000000"/>
                  </a:solidFill>
                </a:defRPr>
              </a:pPr>
              <a:r>
                <a:t>statistically significant </a:t>
              </a:r>
            </a:p>
            <a:p>
              <a:pPr algn="l">
                <a:defRPr sz="1600">
                  <a:solidFill>
                    <a:srgbClr val="000000"/>
                  </a:solidFill>
                </a:defRPr>
              </a:pPr>
              <a:r>
                <a:t>at p &lt; .05</a:t>
              </a:r>
            </a:p>
          </p:txBody>
        </p:sp>
      </p:grpSp>
      <p:sp>
        <p:nvSpPr>
          <p:cNvPr id="384" name="Form"/>
          <p:cNvSpPr/>
          <p:nvPr/>
        </p:nvSpPr>
        <p:spPr>
          <a:xfrm>
            <a:off x="17045430" y="-17338"/>
            <a:ext cx="7360651" cy="137535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81" h="21600" fill="norm" stroke="1" extrusionOk="0">
                <a:moveTo>
                  <a:pt x="20117" y="7"/>
                </a:moveTo>
                <a:lnTo>
                  <a:pt x="1931" y="0"/>
                </a:lnTo>
                <a:cubicBezTo>
                  <a:pt x="5454" y="1872"/>
                  <a:pt x="6134" y="4919"/>
                  <a:pt x="3547" y="7239"/>
                </a:cubicBezTo>
                <a:cubicBezTo>
                  <a:pt x="2442" y="8230"/>
                  <a:pt x="752" y="9024"/>
                  <a:pt x="213" y="10166"/>
                </a:cubicBezTo>
                <a:cubicBezTo>
                  <a:pt x="-1419" y="13626"/>
                  <a:pt x="6851" y="15633"/>
                  <a:pt x="6902" y="18965"/>
                </a:cubicBezTo>
                <a:cubicBezTo>
                  <a:pt x="6917" y="19986"/>
                  <a:pt x="6121" y="20956"/>
                  <a:pt x="4737" y="21600"/>
                </a:cubicBezTo>
                <a:lnTo>
                  <a:pt x="20181" y="21577"/>
                </a:lnTo>
                <a:lnTo>
                  <a:pt x="20117" y="7"/>
                </a:lnTo>
                <a:close/>
              </a:path>
            </a:pathLst>
          </a:custGeom>
          <a:solidFill>
            <a:srgbClr val="000000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85" name="Sources…"/>
          <p:cNvSpPr txBox="1"/>
          <p:nvPr/>
        </p:nvSpPr>
        <p:spPr>
          <a:xfrm>
            <a:off x="17367873" y="5703886"/>
            <a:ext cx="6715787" cy="2047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2438339">
              <a:lnSpc>
                <a:spcPct val="80000"/>
              </a:lnSpc>
              <a:defRPr spc="-68" sz="3400">
                <a:latin typeface="Druk Wide Bold"/>
                <a:ea typeface="Druk Wide Bold"/>
                <a:cs typeface="Druk Wide Bold"/>
                <a:sym typeface="Druk Wide Bold"/>
              </a:defRPr>
            </a:pPr>
            <a:r>
              <a:rPr spc="-100" sz="5000"/>
              <a:t>Sources </a:t>
            </a:r>
            <a:endParaRPr spc="-100" sz="5000"/>
          </a:p>
          <a:p>
            <a:pPr defTabSz="2438339">
              <a:lnSpc>
                <a:spcPct val="80000"/>
              </a:lnSpc>
              <a:defRPr spc="-68" sz="3400">
                <a:latin typeface="Druk Wide Bold"/>
                <a:ea typeface="Druk Wide Bold"/>
                <a:cs typeface="Druk Wide Bold"/>
                <a:sym typeface="Druk Wide Bold"/>
              </a:defRPr>
            </a:pPr>
            <a:r>
              <a:rPr spc="-100" sz="5000"/>
              <a:t>of</a:t>
            </a:r>
            <a:endParaRPr spc="-100" sz="5000"/>
          </a:p>
          <a:p>
            <a:pPr defTabSz="2438339">
              <a:lnSpc>
                <a:spcPct val="80000"/>
              </a:lnSpc>
              <a:defRPr spc="-68" sz="3400">
                <a:latin typeface="Druk Wide Bold"/>
                <a:ea typeface="Druk Wide Bold"/>
                <a:cs typeface="Druk Wide Bold"/>
                <a:sym typeface="Druk Wide Bold"/>
              </a:defRPr>
            </a:pPr>
            <a:r>
              <a:rPr spc="-100" sz="5000"/>
              <a:t>Information</a:t>
            </a:r>
          </a:p>
        </p:txBody>
      </p:sp>
      <p:sp>
        <p:nvSpPr>
          <p:cNvPr id="386" name="Conflict Management"/>
          <p:cNvSpPr txBox="1"/>
          <p:nvPr/>
        </p:nvSpPr>
        <p:spPr>
          <a:xfrm>
            <a:off x="20633452" y="7929588"/>
            <a:ext cx="3038857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Conflict Management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271" y="226425"/>
            <a:ext cx="19054105" cy="13263150"/>
          </a:xfrm>
          <a:prstGeom prst="rect">
            <a:avLst/>
          </a:prstGeom>
          <a:ln w="12700">
            <a:miter lim="400000"/>
          </a:ln>
        </p:spPr>
      </p:pic>
      <p:sp>
        <p:nvSpPr>
          <p:cNvPr id="389" name="Stern"/>
          <p:cNvSpPr/>
          <p:nvPr/>
        </p:nvSpPr>
        <p:spPr>
          <a:xfrm>
            <a:off x="15802788" y="10550425"/>
            <a:ext cx="569520" cy="537903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90" name="Stern"/>
          <p:cNvSpPr/>
          <p:nvPr/>
        </p:nvSpPr>
        <p:spPr>
          <a:xfrm>
            <a:off x="15005383" y="9598952"/>
            <a:ext cx="569520" cy="537903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91" name="Stern"/>
          <p:cNvSpPr/>
          <p:nvPr/>
        </p:nvSpPr>
        <p:spPr>
          <a:xfrm>
            <a:off x="12725077" y="7780849"/>
            <a:ext cx="569520" cy="537903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92" name="Stern"/>
          <p:cNvSpPr/>
          <p:nvPr/>
        </p:nvSpPr>
        <p:spPr>
          <a:xfrm>
            <a:off x="10906974" y="2900654"/>
            <a:ext cx="569521" cy="537904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93" name="Stern"/>
          <p:cNvSpPr/>
          <p:nvPr/>
        </p:nvSpPr>
        <p:spPr>
          <a:xfrm>
            <a:off x="10906974" y="2064732"/>
            <a:ext cx="569521" cy="537903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396" name="Gruppieren"/>
          <p:cNvGrpSpPr/>
          <p:nvPr/>
        </p:nvGrpSpPr>
        <p:grpSpPr>
          <a:xfrm>
            <a:off x="210729" y="12757013"/>
            <a:ext cx="2725915" cy="553111"/>
            <a:chOff x="14654" y="0"/>
            <a:chExt cx="2725913" cy="553110"/>
          </a:xfrm>
        </p:grpSpPr>
        <p:sp>
          <p:nvSpPr>
            <p:cNvPr id="394" name="Stern"/>
            <p:cNvSpPr/>
            <p:nvPr/>
          </p:nvSpPr>
          <p:spPr>
            <a:xfrm>
              <a:off x="14654" y="7604"/>
              <a:ext cx="569520" cy="537903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95" name="statistically significant…"/>
            <p:cNvSpPr txBox="1"/>
            <p:nvPr/>
          </p:nvSpPr>
          <p:spPr>
            <a:xfrm>
              <a:off x="582569" y="-1"/>
              <a:ext cx="2157999" cy="5531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sz="1600">
                  <a:solidFill>
                    <a:srgbClr val="000000"/>
                  </a:solidFill>
                </a:defRPr>
              </a:pPr>
              <a:r>
                <a:t>statistically significant </a:t>
              </a:r>
            </a:p>
            <a:p>
              <a:pPr algn="l">
                <a:defRPr sz="1600">
                  <a:solidFill>
                    <a:srgbClr val="000000"/>
                  </a:solidFill>
                </a:defRPr>
              </a:pPr>
              <a:r>
                <a:t>at p &lt; .05</a:t>
              </a:r>
            </a:p>
          </p:txBody>
        </p:sp>
      </p:grpSp>
      <p:sp>
        <p:nvSpPr>
          <p:cNvPr id="397" name="Form"/>
          <p:cNvSpPr/>
          <p:nvPr/>
        </p:nvSpPr>
        <p:spPr>
          <a:xfrm>
            <a:off x="17045430" y="-17338"/>
            <a:ext cx="7360651" cy="137535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81" h="21600" fill="norm" stroke="1" extrusionOk="0">
                <a:moveTo>
                  <a:pt x="20117" y="7"/>
                </a:moveTo>
                <a:lnTo>
                  <a:pt x="1931" y="0"/>
                </a:lnTo>
                <a:cubicBezTo>
                  <a:pt x="5454" y="1872"/>
                  <a:pt x="6134" y="4919"/>
                  <a:pt x="3547" y="7239"/>
                </a:cubicBezTo>
                <a:cubicBezTo>
                  <a:pt x="2442" y="8230"/>
                  <a:pt x="752" y="9024"/>
                  <a:pt x="213" y="10166"/>
                </a:cubicBezTo>
                <a:cubicBezTo>
                  <a:pt x="-1419" y="13626"/>
                  <a:pt x="6851" y="15633"/>
                  <a:pt x="6902" y="18965"/>
                </a:cubicBezTo>
                <a:cubicBezTo>
                  <a:pt x="6917" y="19986"/>
                  <a:pt x="6121" y="20956"/>
                  <a:pt x="4737" y="21600"/>
                </a:cubicBezTo>
                <a:lnTo>
                  <a:pt x="20181" y="21577"/>
                </a:lnTo>
                <a:lnTo>
                  <a:pt x="20117" y="7"/>
                </a:lnTo>
                <a:close/>
              </a:path>
            </a:pathLst>
          </a:custGeom>
          <a:solidFill>
            <a:srgbClr val="000000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98" name="Sources…"/>
          <p:cNvSpPr txBox="1"/>
          <p:nvPr/>
        </p:nvSpPr>
        <p:spPr>
          <a:xfrm>
            <a:off x="17367873" y="5703886"/>
            <a:ext cx="6715787" cy="2047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2438339">
              <a:lnSpc>
                <a:spcPct val="80000"/>
              </a:lnSpc>
              <a:defRPr spc="-68" sz="3400">
                <a:latin typeface="Druk Wide Bold"/>
                <a:ea typeface="Druk Wide Bold"/>
                <a:cs typeface="Druk Wide Bold"/>
                <a:sym typeface="Druk Wide Bold"/>
              </a:defRPr>
            </a:pPr>
            <a:r>
              <a:rPr spc="-100" sz="5000"/>
              <a:t>Sources </a:t>
            </a:r>
            <a:endParaRPr spc="-100" sz="5000"/>
          </a:p>
          <a:p>
            <a:pPr defTabSz="2438339">
              <a:lnSpc>
                <a:spcPct val="80000"/>
              </a:lnSpc>
              <a:defRPr spc="-68" sz="3400">
                <a:latin typeface="Druk Wide Bold"/>
                <a:ea typeface="Druk Wide Bold"/>
                <a:cs typeface="Druk Wide Bold"/>
                <a:sym typeface="Druk Wide Bold"/>
              </a:defRPr>
            </a:pPr>
            <a:r>
              <a:rPr spc="-100" sz="5000"/>
              <a:t>of</a:t>
            </a:r>
            <a:endParaRPr spc="-100" sz="5000"/>
          </a:p>
          <a:p>
            <a:pPr defTabSz="2438339">
              <a:lnSpc>
                <a:spcPct val="80000"/>
              </a:lnSpc>
              <a:defRPr spc="-68" sz="3400">
                <a:latin typeface="Druk Wide Bold"/>
                <a:ea typeface="Druk Wide Bold"/>
                <a:cs typeface="Druk Wide Bold"/>
                <a:sym typeface="Druk Wide Bold"/>
              </a:defRPr>
            </a:pPr>
            <a:r>
              <a:rPr spc="-100" sz="5000"/>
              <a:t>Information</a:t>
            </a:r>
          </a:p>
        </p:txBody>
      </p:sp>
      <p:sp>
        <p:nvSpPr>
          <p:cNvPr id="399" name="Coaching, Learning"/>
          <p:cNvSpPr txBox="1"/>
          <p:nvPr/>
        </p:nvSpPr>
        <p:spPr>
          <a:xfrm>
            <a:off x="20766345" y="7929588"/>
            <a:ext cx="2773071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Coaching, Learning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IMG_0712.jpeg" descr="IMG_07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15866" y="-1"/>
            <a:ext cx="18288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" name="IMG_6785.jpeg" descr="IMG_6785.jpeg"/>
          <p:cNvPicPr>
            <a:picLocks noChangeAspect="1"/>
          </p:cNvPicPr>
          <p:nvPr/>
        </p:nvPicPr>
        <p:blipFill>
          <a:blip r:embed="rId3">
            <a:extLst/>
          </a:blip>
          <a:srcRect l="8850" t="0" r="28061" b="0"/>
          <a:stretch>
            <a:fillRect/>
          </a:stretch>
        </p:blipFill>
        <p:spPr>
          <a:xfrm>
            <a:off x="9988" y="0"/>
            <a:ext cx="11537422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403" name="Linien"/>
          <p:cNvSpPr/>
          <p:nvPr/>
        </p:nvSpPr>
        <p:spPr>
          <a:xfrm flipV="1">
            <a:off x="11557000" y="7916"/>
            <a:ext cx="1" cy="13700168"/>
          </a:xfrm>
          <a:prstGeom prst="line">
            <a:avLst/>
          </a:prstGeom>
          <a:ln w="2540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04" name="Social Competence Training"/>
          <p:cNvSpPr txBox="1"/>
          <p:nvPr/>
        </p:nvSpPr>
        <p:spPr>
          <a:xfrm>
            <a:off x="405167" y="855541"/>
            <a:ext cx="8841783" cy="2428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2438339">
              <a:lnSpc>
                <a:spcPct val="80000"/>
              </a:lnSpc>
              <a:defRPr spc="-119" sz="6000">
                <a:latin typeface="Druk Wide Bold"/>
                <a:ea typeface="Druk Wide Bold"/>
                <a:cs typeface="Druk Wide Bold"/>
                <a:sym typeface="Druk Wide Bold"/>
              </a:defRPr>
            </a:lvl1pPr>
          </a:lstStyle>
          <a:p>
            <a:pPr/>
            <a:r>
              <a:t>Social Competence Training</a:t>
            </a:r>
          </a:p>
        </p:txBody>
      </p:sp>
      <p:sp>
        <p:nvSpPr>
          <p:cNvPr id="405" name="Police Use…"/>
          <p:cNvSpPr txBox="1"/>
          <p:nvPr/>
        </p:nvSpPr>
        <p:spPr>
          <a:xfrm>
            <a:off x="12216166" y="855541"/>
            <a:ext cx="8248389" cy="2428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2438339">
              <a:lnSpc>
                <a:spcPct val="80000"/>
              </a:lnSpc>
              <a:defRPr spc="-119" sz="6000">
                <a:latin typeface="Druk Wide Bold"/>
                <a:ea typeface="Druk Wide Bold"/>
                <a:cs typeface="Druk Wide Bold"/>
                <a:sym typeface="Druk Wide Bold"/>
              </a:defRPr>
            </a:pPr>
            <a:r>
              <a:t>Police Use </a:t>
            </a:r>
          </a:p>
          <a:p>
            <a:pPr algn="l" defTabSz="2438339">
              <a:lnSpc>
                <a:spcPct val="80000"/>
              </a:lnSpc>
              <a:defRPr spc="-119" sz="6000">
                <a:latin typeface="Druk Wide Bold"/>
                <a:ea typeface="Druk Wide Bold"/>
                <a:cs typeface="Druk Wide Bold"/>
                <a:sym typeface="Druk Wide Bold"/>
              </a:defRPr>
            </a:pPr>
            <a:r>
              <a:t>of Force </a:t>
            </a:r>
          </a:p>
          <a:p>
            <a:pPr algn="l" defTabSz="2438339">
              <a:lnSpc>
                <a:spcPct val="80000"/>
              </a:lnSpc>
              <a:defRPr spc="-119" sz="6000">
                <a:latin typeface="Druk Wide Bold"/>
                <a:ea typeface="Druk Wide Bold"/>
                <a:cs typeface="Druk Wide Bold"/>
                <a:sym typeface="Druk Wide Bold"/>
              </a:defRPr>
            </a:pPr>
            <a:r>
              <a:t>Training</a:t>
            </a:r>
          </a:p>
        </p:txBody>
      </p:sp>
      <p:sp>
        <p:nvSpPr>
          <p:cNvPr id="406" name="Rechteck"/>
          <p:cNvSpPr/>
          <p:nvPr/>
        </p:nvSpPr>
        <p:spPr>
          <a:xfrm>
            <a:off x="4840287" y="7733521"/>
            <a:ext cx="13433426" cy="367306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07" name="system intern"/>
          <p:cNvSpPr txBox="1"/>
          <p:nvPr/>
        </p:nvSpPr>
        <p:spPr>
          <a:xfrm>
            <a:off x="13282930" y="9215473"/>
            <a:ext cx="3406141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000">
                <a:solidFill>
                  <a:srgbClr val="000000"/>
                </a:solidFill>
              </a:defRPr>
            </a:lvl1pPr>
          </a:lstStyle>
          <a:p>
            <a:pPr/>
            <a:r>
              <a:t>system intern</a:t>
            </a:r>
          </a:p>
        </p:txBody>
      </p:sp>
      <p:sp>
        <p:nvSpPr>
          <p:cNvPr id="408" name="system extern"/>
          <p:cNvSpPr txBox="1"/>
          <p:nvPr/>
        </p:nvSpPr>
        <p:spPr>
          <a:xfrm>
            <a:off x="6292850" y="9215473"/>
            <a:ext cx="3538221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000">
                <a:solidFill>
                  <a:srgbClr val="000000"/>
                </a:solidFill>
              </a:defRPr>
            </a:lvl1pPr>
          </a:lstStyle>
          <a:p>
            <a:pPr/>
            <a:r>
              <a:t>system extern</a:t>
            </a:r>
          </a:p>
        </p:txBody>
      </p:sp>
      <p:sp>
        <p:nvSpPr>
          <p:cNvPr id="409" name="Observable Tendency"/>
          <p:cNvSpPr txBox="1"/>
          <p:nvPr/>
        </p:nvSpPr>
        <p:spPr>
          <a:xfrm>
            <a:off x="8898382" y="8071971"/>
            <a:ext cx="5317237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000">
                <a:solidFill>
                  <a:srgbClr val="000000"/>
                </a:solidFill>
              </a:defRPr>
            </a:lvl1pPr>
          </a:lstStyle>
          <a:p>
            <a:pPr/>
            <a:r>
              <a:t>Observable Tendency</a:t>
            </a:r>
          </a:p>
        </p:txBody>
      </p:sp>
      <p:sp>
        <p:nvSpPr>
          <p:cNvPr id="410" name="Form"/>
          <p:cNvSpPr/>
          <p:nvPr/>
        </p:nvSpPr>
        <p:spPr>
          <a:xfrm>
            <a:off x="17045430" y="-17338"/>
            <a:ext cx="7360651" cy="137535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81" h="21600" fill="norm" stroke="1" extrusionOk="0">
                <a:moveTo>
                  <a:pt x="20117" y="7"/>
                </a:moveTo>
                <a:lnTo>
                  <a:pt x="1931" y="0"/>
                </a:lnTo>
                <a:cubicBezTo>
                  <a:pt x="5454" y="1872"/>
                  <a:pt x="6134" y="4919"/>
                  <a:pt x="3547" y="7239"/>
                </a:cubicBezTo>
                <a:cubicBezTo>
                  <a:pt x="2442" y="8230"/>
                  <a:pt x="752" y="9024"/>
                  <a:pt x="213" y="10166"/>
                </a:cubicBezTo>
                <a:cubicBezTo>
                  <a:pt x="-1419" y="13626"/>
                  <a:pt x="6851" y="15633"/>
                  <a:pt x="6902" y="18965"/>
                </a:cubicBezTo>
                <a:cubicBezTo>
                  <a:pt x="6917" y="19986"/>
                  <a:pt x="6121" y="20956"/>
                  <a:pt x="4737" y="21600"/>
                </a:cubicBezTo>
                <a:lnTo>
                  <a:pt x="20181" y="21577"/>
                </a:lnTo>
                <a:lnTo>
                  <a:pt x="20117" y="7"/>
                </a:lnTo>
                <a:close/>
              </a:path>
            </a:pathLst>
          </a:custGeom>
          <a:solidFill>
            <a:srgbClr val="000000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11" name="Sources…"/>
          <p:cNvSpPr txBox="1"/>
          <p:nvPr/>
        </p:nvSpPr>
        <p:spPr>
          <a:xfrm>
            <a:off x="17367873" y="5703886"/>
            <a:ext cx="6715787" cy="2047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2438339">
              <a:lnSpc>
                <a:spcPct val="80000"/>
              </a:lnSpc>
              <a:defRPr spc="-68" sz="3400">
                <a:latin typeface="Druk Wide Bold"/>
                <a:ea typeface="Druk Wide Bold"/>
                <a:cs typeface="Druk Wide Bold"/>
                <a:sym typeface="Druk Wide Bold"/>
              </a:defRPr>
            </a:pPr>
            <a:r>
              <a:rPr spc="-100" sz="5000"/>
              <a:t>Sources </a:t>
            </a:r>
            <a:endParaRPr spc="-100" sz="5000"/>
          </a:p>
          <a:p>
            <a:pPr defTabSz="2438339">
              <a:lnSpc>
                <a:spcPct val="80000"/>
              </a:lnSpc>
              <a:defRPr spc="-68" sz="3400">
                <a:latin typeface="Druk Wide Bold"/>
                <a:ea typeface="Druk Wide Bold"/>
                <a:cs typeface="Druk Wide Bold"/>
                <a:sym typeface="Druk Wide Bold"/>
              </a:defRPr>
            </a:pPr>
            <a:r>
              <a:rPr spc="-100" sz="5000"/>
              <a:t>of</a:t>
            </a:r>
            <a:endParaRPr spc="-100" sz="5000"/>
          </a:p>
          <a:p>
            <a:pPr defTabSz="2438339">
              <a:lnSpc>
                <a:spcPct val="80000"/>
              </a:lnSpc>
              <a:defRPr spc="-68" sz="3400">
                <a:latin typeface="Druk Wide Bold"/>
                <a:ea typeface="Druk Wide Bold"/>
                <a:cs typeface="Druk Wide Bold"/>
                <a:sym typeface="Druk Wide Bold"/>
              </a:defRPr>
            </a:pPr>
            <a:r>
              <a:rPr spc="-100" sz="5000"/>
              <a:t>Information</a:t>
            </a:r>
          </a:p>
        </p:txBody>
      </p:sp>
      <p:sp>
        <p:nvSpPr>
          <p:cNvPr id="412" name="openness"/>
          <p:cNvSpPr txBox="1"/>
          <p:nvPr/>
        </p:nvSpPr>
        <p:spPr>
          <a:xfrm>
            <a:off x="8019361" y="10109639"/>
            <a:ext cx="2466341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000">
                <a:solidFill>
                  <a:srgbClr val="000000"/>
                </a:solidFill>
              </a:defRPr>
            </a:lvl1pPr>
          </a:lstStyle>
          <a:p>
            <a:pPr/>
            <a:r>
              <a:t>openness</a:t>
            </a:r>
          </a:p>
        </p:txBody>
      </p:sp>
      <p:sp>
        <p:nvSpPr>
          <p:cNvPr id="413" name="closeness"/>
          <p:cNvSpPr txBox="1"/>
          <p:nvPr/>
        </p:nvSpPr>
        <p:spPr>
          <a:xfrm>
            <a:off x="12079763" y="10109639"/>
            <a:ext cx="2550161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000">
                <a:solidFill>
                  <a:srgbClr val="000000"/>
                </a:solidFill>
              </a:defRPr>
            </a:lvl1pPr>
          </a:lstStyle>
          <a:p>
            <a:pPr/>
            <a:r>
              <a:t>closeness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956" y="71633"/>
            <a:ext cx="14442441" cy="13572869"/>
          </a:xfrm>
          <a:prstGeom prst="rect">
            <a:avLst/>
          </a:prstGeom>
          <a:ln w="12700">
            <a:miter lim="400000"/>
          </a:ln>
        </p:spPr>
      </p:pic>
      <p:sp>
        <p:nvSpPr>
          <p:cNvPr id="416" name="Stern"/>
          <p:cNvSpPr/>
          <p:nvPr/>
        </p:nvSpPr>
        <p:spPr>
          <a:xfrm>
            <a:off x="11823489" y="1721548"/>
            <a:ext cx="371897" cy="358140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17" name="Stern"/>
          <p:cNvSpPr/>
          <p:nvPr/>
        </p:nvSpPr>
        <p:spPr>
          <a:xfrm>
            <a:off x="13924198" y="2539748"/>
            <a:ext cx="371894" cy="358140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18" name="Stern"/>
          <p:cNvSpPr/>
          <p:nvPr/>
        </p:nvSpPr>
        <p:spPr>
          <a:xfrm>
            <a:off x="6659816" y="3222419"/>
            <a:ext cx="371896" cy="358140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19" name="Stern"/>
          <p:cNvSpPr/>
          <p:nvPr/>
        </p:nvSpPr>
        <p:spPr>
          <a:xfrm>
            <a:off x="13449844" y="3606925"/>
            <a:ext cx="371894" cy="358140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20" name="Stern"/>
          <p:cNvSpPr/>
          <p:nvPr/>
        </p:nvSpPr>
        <p:spPr>
          <a:xfrm>
            <a:off x="11484666" y="3945749"/>
            <a:ext cx="371896" cy="358140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21" name="Stern"/>
          <p:cNvSpPr/>
          <p:nvPr/>
        </p:nvSpPr>
        <p:spPr>
          <a:xfrm>
            <a:off x="12006052" y="4687655"/>
            <a:ext cx="371896" cy="358140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22" name="Stern"/>
          <p:cNvSpPr/>
          <p:nvPr/>
        </p:nvSpPr>
        <p:spPr>
          <a:xfrm>
            <a:off x="8313276" y="5429561"/>
            <a:ext cx="371896" cy="358140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23" name="Stern"/>
          <p:cNvSpPr/>
          <p:nvPr/>
        </p:nvSpPr>
        <p:spPr>
          <a:xfrm>
            <a:off x="9587253" y="5795490"/>
            <a:ext cx="371896" cy="358141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24" name="Stern"/>
          <p:cNvSpPr/>
          <p:nvPr/>
        </p:nvSpPr>
        <p:spPr>
          <a:xfrm>
            <a:off x="9194217" y="6212126"/>
            <a:ext cx="371896" cy="358140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25" name="Stern"/>
          <p:cNvSpPr/>
          <p:nvPr/>
        </p:nvSpPr>
        <p:spPr>
          <a:xfrm>
            <a:off x="9763442" y="6835561"/>
            <a:ext cx="371896" cy="358141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26" name="Stern"/>
          <p:cNvSpPr/>
          <p:nvPr/>
        </p:nvSpPr>
        <p:spPr>
          <a:xfrm>
            <a:off x="9898971" y="8038268"/>
            <a:ext cx="371896" cy="358140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27" name="Stern"/>
          <p:cNvSpPr/>
          <p:nvPr/>
        </p:nvSpPr>
        <p:spPr>
          <a:xfrm>
            <a:off x="7025237" y="9317268"/>
            <a:ext cx="371896" cy="358140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28" name="Stern"/>
          <p:cNvSpPr/>
          <p:nvPr/>
        </p:nvSpPr>
        <p:spPr>
          <a:xfrm>
            <a:off x="13246549" y="10172621"/>
            <a:ext cx="371895" cy="358141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29" name="Stern"/>
          <p:cNvSpPr/>
          <p:nvPr/>
        </p:nvSpPr>
        <p:spPr>
          <a:xfrm>
            <a:off x="11145842" y="11172033"/>
            <a:ext cx="371897" cy="358140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30" name="Rechteck"/>
          <p:cNvSpPr/>
          <p:nvPr/>
        </p:nvSpPr>
        <p:spPr>
          <a:xfrm>
            <a:off x="98182" y="1072671"/>
            <a:ext cx="14496250" cy="5524515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31" name="Rechteck"/>
          <p:cNvSpPr/>
          <p:nvPr/>
        </p:nvSpPr>
        <p:spPr>
          <a:xfrm>
            <a:off x="98182" y="6675062"/>
            <a:ext cx="14496250" cy="6118462"/>
          </a:xfrm>
          <a:prstGeom prst="rect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32" name="conflict management"/>
          <p:cNvSpPr txBox="1"/>
          <p:nvPr/>
        </p:nvSpPr>
        <p:spPr>
          <a:xfrm>
            <a:off x="15099809" y="3170806"/>
            <a:ext cx="2976983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conflict management</a:t>
            </a:r>
          </a:p>
        </p:txBody>
      </p:sp>
      <p:sp>
        <p:nvSpPr>
          <p:cNvPr id="433" name="coaching, teaching, learning"/>
          <p:cNvSpPr txBox="1"/>
          <p:nvPr/>
        </p:nvSpPr>
        <p:spPr>
          <a:xfrm>
            <a:off x="15117457" y="9751749"/>
            <a:ext cx="2941688" cy="829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coaching, teaching, learning</a:t>
            </a:r>
          </a:p>
        </p:txBody>
      </p:sp>
      <p:sp>
        <p:nvSpPr>
          <p:cNvPr id="434" name="Form"/>
          <p:cNvSpPr/>
          <p:nvPr/>
        </p:nvSpPr>
        <p:spPr>
          <a:xfrm>
            <a:off x="17045430" y="-17338"/>
            <a:ext cx="7360651" cy="137535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81" h="21600" fill="norm" stroke="1" extrusionOk="0">
                <a:moveTo>
                  <a:pt x="20117" y="7"/>
                </a:moveTo>
                <a:lnTo>
                  <a:pt x="1931" y="0"/>
                </a:lnTo>
                <a:cubicBezTo>
                  <a:pt x="5454" y="1872"/>
                  <a:pt x="6134" y="4919"/>
                  <a:pt x="3547" y="7239"/>
                </a:cubicBezTo>
                <a:cubicBezTo>
                  <a:pt x="2442" y="8230"/>
                  <a:pt x="752" y="9024"/>
                  <a:pt x="213" y="10166"/>
                </a:cubicBezTo>
                <a:cubicBezTo>
                  <a:pt x="-1419" y="13626"/>
                  <a:pt x="6851" y="15633"/>
                  <a:pt x="6902" y="18965"/>
                </a:cubicBezTo>
                <a:cubicBezTo>
                  <a:pt x="6917" y="19986"/>
                  <a:pt x="6121" y="20956"/>
                  <a:pt x="4737" y="21600"/>
                </a:cubicBezTo>
                <a:lnTo>
                  <a:pt x="20181" y="21577"/>
                </a:lnTo>
                <a:lnTo>
                  <a:pt x="20117" y="7"/>
                </a:lnTo>
                <a:close/>
              </a:path>
            </a:pathLst>
          </a:custGeom>
          <a:solidFill>
            <a:srgbClr val="000000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35" name="Contact with Concepts"/>
          <p:cNvSpPr txBox="1"/>
          <p:nvPr/>
        </p:nvSpPr>
        <p:spPr>
          <a:xfrm>
            <a:off x="17367873" y="5480883"/>
            <a:ext cx="6715787" cy="1412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2438339">
              <a:lnSpc>
                <a:spcPct val="80000"/>
              </a:lnSpc>
              <a:defRPr spc="-100" sz="5000">
                <a:latin typeface="Druk Wide Bold"/>
                <a:ea typeface="Druk Wide Bold"/>
                <a:cs typeface="Druk Wide Bold"/>
                <a:sym typeface="Druk Wide Bold"/>
              </a:defRPr>
            </a:lvl1pPr>
          </a:lstStyle>
          <a:p>
            <a:pPr>
              <a:defRPr spc="-68" sz="3400"/>
            </a:pPr>
            <a:r>
              <a:rPr spc="-100" sz="5000"/>
              <a:t>Contact with Concepts</a:t>
            </a:r>
          </a:p>
        </p:txBody>
      </p:sp>
      <p:sp>
        <p:nvSpPr>
          <p:cNvPr id="436" name="Use of Concepts"/>
          <p:cNvSpPr txBox="1"/>
          <p:nvPr/>
        </p:nvSpPr>
        <p:spPr>
          <a:xfrm>
            <a:off x="17367873" y="7510900"/>
            <a:ext cx="6715787" cy="1412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2438339">
              <a:lnSpc>
                <a:spcPct val="80000"/>
              </a:lnSpc>
              <a:defRPr spc="-100" sz="5000">
                <a:latin typeface="Druk Wide Bold"/>
                <a:ea typeface="Druk Wide Bold"/>
                <a:cs typeface="Druk Wide Bold"/>
                <a:sym typeface="Druk Wide Bold"/>
              </a:defRPr>
            </a:lvl1pPr>
          </a:lstStyle>
          <a:p>
            <a:pPr>
              <a:defRPr spc="-68" sz="3400"/>
            </a:pPr>
            <a:r>
              <a:rPr spc="-100" sz="5000"/>
              <a:t>Use of Concepts</a:t>
            </a:r>
          </a:p>
        </p:txBody>
      </p:sp>
      <p:pic>
        <p:nvPicPr>
          <p:cNvPr id="437" name="Oval Oval" descr="Oval Oval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140753" y="4219447"/>
            <a:ext cx="7170026" cy="351022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3798" y="69934"/>
            <a:ext cx="14884010" cy="13576132"/>
          </a:xfrm>
          <a:prstGeom prst="rect">
            <a:avLst/>
          </a:prstGeom>
          <a:ln w="12700">
            <a:miter lim="400000"/>
          </a:ln>
        </p:spPr>
      </p:pic>
      <p:sp>
        <p:nvSpPr>
          <p:cNvPr id="441" name="Rechteck"/>
          <p:cNvSpPr/>
          <p:nvPr/>
        </p:nvSpPr>
        <p:spPr>
          <a:xfrm>
            <a:off x="98182" y="1072671"/>
            <a:ext cx="14496250" cy="5524515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42" name="Rechteck"/>
          <p:cNvSpPr/>
          <p:nvPr/>
        </p:nvSpPr>
        <p:spPr>
          <a:xfrm>
            <a:off x="98182" y="6675062"/>
            <a:ext cx="14496250" cy="6118462"/>
          </a:xfrm>
          <a:prstGeom prst="rect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43" name="Stern"/>
          <p:cNvSpPr/>
          <p:nvPr/>
        </p:nvSpPr>
        <p:spPr>
          <a:xfrm>
            <a:off x="11067843" y="1111665"/>
            <a:ext cx="371896" cy="358140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44" name="Stern"/>
          <p:cNvSpPr/>
          <p:nvPr/>
        </p:nvSpPr>
        <p:spPr>
          <a:xfrm>
            <a:off x="13646221" y="2507619"/>
            <a:ext cx="371894" cy="358140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45" name="Stern"/>
          <p:cNvSpPr/>
          <p:nvPr/>
        </p:nvSpPr>
        <p:spPr>
          <a:xfrm>
            <a:off x="12184267" y="3573058"/>
            <a:ext cx="371896" cy="358141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46" name="Stern"/>
          <p:cNvSpPr/>
          <p:nvPr/>
        </p:nvSpPr>
        <p:spPr>
          <a:xfrm>
            <a:off x="9980289" y="4689643"/>
            <a:ext cx="371896" cy="358141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47" name="Stern"/>
          <p:cNvSpPr/>
          <p:nvPr/>
        </p:nvSpPr>
        <p:spPr>
          <a:xfrm>
            <a:off x="7378123" y="7318916"/>
            <a:ext cx="371896" cy="358140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48" name="Stern"/>
          <p:cNvSpPr/>
          <p:nvPr/>
        </p:nvSpPr>
        <p:spPr>
          <a:xfrm>
            <a:off x="8760524" y="7630633"/>
            <a:ext cx="371896" cy="358140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49" name="Stern"/>
          <p:cNvSpPr/>
          <p:nvPr/>
        </p:nvSpPr>
        <p:spPr>
          <a:xfrm>
            <a:off x="7771158" y="8728422"/>
            <a:ext cx="371897" cy="358140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50" name="Stern"/>
          <p:cNvSpPr/>
          <p:nvPr/>
        </p:nvSpPr>
        <p:spPr>
          <a:xfrm>
            <a:off x="12927913" y="10178588"/>
            <a:ext cx="371896" cy="358140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51" name="Stern"/>
          <p:cNvSpPr/>
          <p:nvPr/>
        </p:nvSpPr>
        <p:spPr>
          <a:xfrm>
            <a:off x="12184267" y="12360612"/>
            <a:ext cx="371896" cy="358140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52" name="Stern"/>
          <p:cNvSpPr/>
          <p:nvPr/>
        </p:nvSpPr>
        <p:spPr>
          <a:xfrm>
            <a:off x="10422785" y="12030412"/>
            <a:ext cx="371896" cy="358140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53" name="Stern"/>
          <p:cNvSpPr/>
          <p:nvPr/>
        </p:nvSpPr>
        <p:spPr>
          <a:xfrm>
            <a:off x="12006052" y="11674812"/>
            <a:ext cx="371896" cy="358140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54" name="Stern"/>
          <p:cNvSpPr/>
          <p:nvPr/>
        </p:nvSpPr>
        <p:spPr>
          <a:xfrm>
            <a:off x="8949585" y="6239212"/>
            <a:ext cx="371896" cy="358140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55" name="Stern"/>
          <p:cNvSpPr/>
          <p:nvPr/>
        </p:nvSpPr>
        <p:spPr>
          <a:xfrm>
            <a:off x="8760524" y="5827598"/>
            <a:ext cx="371896" cy="358141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56" name="Stern"/>
          <p:cNvSpPr/>
          <p:nvPr/>
        </p:nvSpPr>
        <p:spPr>
          <a:xfrm>
            <a:off x="8289185" y="5477212"/>
            <a:ext cx="371896" cy="358140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57" name="Stern"/>
          <p:cNvSpPr/>
          <p:nvPr/>
        </p:nvSpPr>
        <p:spPr>
          <a:xfrm>
            <a:off x="9813185" y="4012310"/>
            <a:ext cx="371896" cy="358140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58" name="Stern"/>
          <p:cNvSpPr/>
          <p:nvPr/>
        </p:nvSpPr>
        <p:spPr>
          <a:xfrm>
            <a:off x="8424652" y="2920278"/>
            <a:ext cx="371896" cy="358141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59" name="conflict management"/>
          <p:cNvSpPr txBox="1"/>
          <p:nvPr/>
        </p:nvSpPr>
        <p:spPr>
          <a:xfrm>
            <a:off x="15099809" y="3170806"/>
            <a:ext cx="2976983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conflict management</a:t>
            </a:r>
          </a:p>
        </p:txBody>
      </p:sp>
      <p:sp>
        <p:nvSpPr>
          <p:cNvPr id="460" name="coaching, teaching, learning"/>
          <p:cNvSpPr txBox="1"/>
          <p:nvPr/>
        </p:nvSpPr>
        <p:spPr>
          <a:xfrm>
            <a:off x="15117457" y="9751749"/>
            <a:ext cx="2941688" cy="829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coaching, teaching, learning</a:t>
            </a:r>
          </a:p>
        </p:txBody>
      </p:sp>
      <p:sp>
        <p:nvSpPr>
          <p:cNvPr id="461" name="Form"/>
          <p:cNvSpPr/>
          <p:nvPr/>
        </p:nvSpPr>
        <p:spPr>
          <a:xfrm>
            <a:off x="17045430" y="-17338"/>
            <a:ext cx="7360651" cy="137535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81" h="21600" fill="norm" stroke="1" extrusionOk="0">
                <a:moveTo>
                  <a:pt x="20117" y="7"/>
                </a:moveTo>
                <a:lnTo>
                  <a:pt x="1931" y="0"/>
                </a:lnTo>
                <a:cubicBezTo>
                  <a:pt x="5454" y="1872"/>
                  <a:pt x="6134" y="4919"/>
                  <a:pt x="3547" y="7239"/>
                </a:cubicBezTo>
                <a:cubicBezTo>
                  <a:pt x="2442" y="8230"/>
                  <a:pt x="752" y="9024"/>
                  <a:pt x="213" y="10166"/>
                </a:cubicBezTo>
                <a:cubicBezTo>
                  <a:pt x="-1419" y="13626"/>
                  <a:pt x="6851" y="15633"/>
                  <a:pt x="6902" y="18965"/>
                </a:cubicBezTo>
                <a:cubicBezTo>
                  <a:pt x="6917" y="19986"/>
                  <a:pt x="6121" y="20956"/>
                  <a:pt x="4737" y="21600"/>
                </a:cubicBezTo>
                <a:lnTo>
                  <a:pt x="20181" y="21577"/>
                </a:lnTo>
                <a:lnTo>
                  <a:pt x="20117" y="7"/>
                </a:lnTo>
                <a:close/>
              </a:path>
            </a:pathLst>
          </a:custGeom>
          <a:solidFill>
            <a:srgbClr val="000000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62" name="Contact with Concepts"/>
          <p:cNvSpPr txBox="1"/>
          <p:nvPr/>
        </p:nvSpPr>
        <p:spPr>
          <a:xfrm>
            <a:off x="17367873" y="5480883"/>
            <a:ext cx="6715787" cy="1412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2438339">
              <a:lnSpc>
                <a:spcPct val="80000"/>
              </a:lnSpc>
              <a:defRPr spc="-100" sz="5000">
                <a:latin typeface="Druk Wide Bold"/>
                <a:ea typeface="Druk Wide Bold"/>
                <a:cs typeface="Druk Wide Bold"/>
                <a:sym typeface="Druk Wide Bold"/>
              </a:defRPr>
            </a:lvl1pPr>
          </a:lstStyle>
          <a:p>
            <a:pPr>
              <a:defRPr spc="-68" sz="3400"/>
            </a:pPr>
            <a:r>
              <a:rPr spc="-100" sz="5000"/>
              <a:t>Contact with Concepts</a:t>
            </a:r>
          </a:p>
        </p:txBody>
      </p:sp>
      <p:sp>
        <p:nvSpPr>
          <p:cNvPr id="463" name="Use of Concepts"/>
          <p:cNvSpPr txBox="1"/>
          <p:nvPr/>
        </p:nvSpPr>
        <p:spPr>
          <a:xfrm>
            <a:off x="17367873" y="7510900"/>
            <a:ext cx="6715787" cy="1412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2438339">
              <a:lnSpc>
                <a:spcPct val="80000"/>
              </a:lnSpc>
              <a:defRPr spc="-100" sz="5000">
                <a:latin typeface="Druk Wide Bold"/>
                <a:ea typeface="Druk Wide Bold"/>
                <a:cs typeface="Druk Wide Bold"/>
                <a:sym typeface="Druk Wide Bold"/>
              </a:defRPr>
            </a:lvl1pPr>
          </a:lstStyle>
          <a:p>
            <a:pPr>
              <a:defRPr spc="-68" sz="3400"/>
            </a:pPr>
            <a:r>
              <a:rPr spc="-100" sz="5000"/>
              <a:t>Use of Concepts</a:t>
            </a:r>
          </a:p>
        </p:txBody>
      </p:sp>
      <p:pic>
        <p:nvPicPr>
          <p:cNvPr id="464" name="Oval Oval" descr="Oval Oval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140753" y="6805556"/>
            <a:ext cx="7170026" cy="316689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IMG_0712.jpeg" descr="IMG_07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15866" y="-1"/>
            <a:ext cx="18288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8" name="IMG_6785.jpeg" descr="IMG_6785.jpeg"/>
          <p:cNvPicPr>
            <a:picLocks noChangeAspect="1"/>
          </p:cNvPicPr>
          <p:nvPr/>
        </p:nvPicPr>
        <p:blipFill>
          <a:blip r:embed="rId3">
            <a:extLst/>
          </a:blip>
          <a:srcRect l="8850" t="0" r="28061" b="0"/>
          <a:stretch>
            <a:fillRect/>
          </a:stretch>
        </p:blipFill>
        <p:spPr>
          <a:xfrm>
            <a:off x="9988" y="0"/>
            <a:ext cx="11537422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469" name="Linien"/>
          <p:cNvSpPr/>
          <p:nvPr/>
        </p:nvSpPr>
        <p:spPr>
          <a:xfrm flipV="1">
            <a:off x="11557000" y="7916"/>
            <a:ext cx="1" cy="13700168"/>
          </a:xfrm>
          <a:prstGeom prst="line">
            <a:avLst/>
          </a:prstGeom>
          <a:ln w="2540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70" name="Social Competence Training"/>
          <p:cNvSpPr txBox="1"/>
          <p:nvPr/>
        </p:nvSpPr>
        <p:spPr>
          <a:xfrm>
            <a:off x="405167" y="855541"/>
            <a:ext cx="8841783" cy="2428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2438339">
              <a:lnSpc>
                <a:spcPct val="80000"/>
              </a:lnSpc>
              <a:defRPr spc="-119" sz="6000">
                <a:latin typeface="Druk Wide Bold"/>
                <a:ea typeface="Druk Wide Bold"/>
                <a:cs typeface="Druk Wide Bold"/>
                <a:sym typeface="Druk Wide Bold"/>
              </a:defRPr>
            </a:lvl1pPr>
          </a:lstStyle>
          <a:p>
            <a:pPr/>
            <a:r>
              <a:t>Social Competence Training</a:t>
            </a:r>
          </a:p>
        </p:txBody>
      </p:sp>
      <p:sp>
        <p:nvSpPr>
          <p:cNvPr id="471" name="Rechteck"/>
          <p:cNvSpPr/>
          <p:nvPr/>
        </p:nvSpPr>
        <p:spPr>
          <a:xfrm>
            <a:off x="4840287" y="7733521"/>
            <a:ext cx="13433426" cy="367306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72" name="Soft Skills"/>
          <p:cNvSpPr txBox="1"/>
          <p:nvPr/>
        </p:nvSpPr>
        <p:spPr>
          <a:xfrm>
            <a:off x="6662215" y="9418230"/>
            <a:ext cx="2530857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000">
                <a:solidFill>
                  <a:srgbClr val="000000"/>
                </a:solidFill>
              </a:defRPr>
            </a:lvl1pPr>
          </a:lstStyle>
          <a:p>
            <a:pPr/>
            <a:r>
              <a:t>Soft Skills</a:t>
            </a:r>
          </a:p>
        </p:txBody>
      </p:sp>
      <p:sp>
        <p:nvSpPr>
          <p:cNvPr id="473" name="Hard Skills"/>
          <p:cNvSpPr txBox="1"/>
          <p:nvPr/>
        </p:nvSpPr>
        <p:spPr>
          <a:xfrm>
            <a:off x="13867051" y="9418230"/>
            <a:ext cx="2709673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000">
                <a:solidFill>
                  <a:srgbClr val="000000"/>
                </a:solidFill>
              </a:defRPr>
            </a:lvl1pPr>
          </a:lstStyle>
          <a:p>
            <a:pPr/>
            <a:r>
              <a:t>Hard Skills</a:t>
            </a:r>
          </a:p>
        </p:txBody>
      </p:sp>
      <p:sp>
        <p:nvSpPr>
          <p:cNvPr id="474" name="Police Use…"/>
          <p:cNvSpPr txBox="1"/>
          <p:nvPr/>
        </p:nvSpPr>
        <p:spPr>
          <a:xfrm>
            <a:off x="12216166" y="855541"/>
            <a:ext cx="8248389" cy="2428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2438339">
              <a:lnSpc>
                <a:spcPct val="80000"/>
              </a:lnSpc>
              <a:defRPr spc="-119" sz="6000">
                <a:latin typeface="Druk Wide Bold"/>
                <a:ea typeface="Druk Wide Bold"/>
                <a:cs typeface="Druk Wide Bold"/>
                <a:sym typeface="Druk Wide Bold"/>
              </a:defRPr>
            </a:pPr>
            <a:r>
              <a:t>Police Use </a:t>
            </a:r>
          </a:p>
          <a:p>
            <a:pPr algn="l" defTabSz="2438339">
              <a:lnSpc>
                <a:spcPct val="80000"/>
              </a:lnSpc>
              <a:defRPr spc="-119" sz="6000">
                <a:latin typeface="Druk Wide Bold"/>
                <a:ea typeface="Druk Wide Bold"/>
                <a:cs typeface="Druk Wide Bold"/>
                <a:sym typeface="Druk Wide Bold"/>
              </a:defRPr>
            </a:pPr>
            <a:r>
              <a:t>of Force </a:t>
            </a:r>
          </a:p>
          <a:p>
            <a:pPr algn="l" defTabSz="2438339">
              <a:lnSpc>
                <a:spcPct val="80000"/>
              </a:lnSpc>
              <a:defRPr spc="-119" sz="6000">
                <a:latin typeface="Druk Wide Bold"/>
                <a:ea typeface="Druk Wide Bold"/>
                <a:cs typeface="Druk Wide Bold"/>
                <a:sym typeface="Druk Wide Bold"/>
              </a:defRPr>
            </a:pPr>
            <a:r>
              <a:t>Training</a:t>
            </a:r>
          </a:p>
        </p:txBody>
      </p:sp>
      <p:sp>
        <p:nvSpPr>
          <p:cNvPr id="475" name="Form"/>
          <p:cNvSpPr/>
          <p:nvPr/>
        </p:nvSpPr>
        <p:spPr>
          <a:xfrm>
            <a:off x="17045430" y="-17338"/>
            <a:ext cx="7360651" cy="137535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81" h="21600" fill="norm" stroke="1" extrusionOk="0">
                <a:moveTo>
                  <a:pt x="20117" y="7"/>
                </a:moveTo>
                <a:lnTo>
                  <a:pt x="1931" y="0"/>
                </a:lnTo>
                <a:cubicBezTo>
                  <a:pt x="5454" y="1872"/>
                  <a:pt x="6134" y="4919"/>
                  <a:pt x="3547" y="7239"/>
                </a:cubicBezTo>
                <a:cubicBezTo>
                  <a:pt x="2442" y="8230"/>
                  <a:pt x="752" y="9024"/>
                  <a:pt x="213" y="10166"/>
                </a:cubicBezTo>
                <a:cubicBezTo>
                  <a:pt x="-1419" y="13626"/>
                  <a:pt x="6851" y="15633"/>
                  <a:pt x="6902" y="18965"/>
                </a:cubicBezTo>
                <a:cubicBezTo>
                  <a:pt x="6917" y="19986"/>
                  <a:pt x="6121" y="20956"/>
                  <a:pt x="4737" y="21600"/>
                </a:cubicBezTo>
                <a:lnTo>
                  <a:pt x="20181" y="21577"/>
                </a:lnTo>
                <a:lnTo>
                  <a:pt x="20117" y="7"/>
                </a:lnTo>
                <a:close/>
              </a:path>
            </a:pathLst>
          </a:custGeom>
          <a:solidFill>
            <a:srgbClr val="000000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76" name="Contact with Concepts"/>
          <p:cNvSpPr txBox="1"/>
          <p:nvPr/>
        </p:nvSpPr>
        <p:spPr>
          <a:xfrm>
            <a:off x="17367873" y="5480883"/>
            <a:ext cx="6715787" cy="1412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2438339">
              <a:lnSpc>
                <a:spcPct val="80000"/>
              </a:lnSpc>
              <a:defRPr spc="-100" sz="5000">
                <a:latin typeface="Druk Wide Bold"/>
                <a:ea typeface="Druk Wide Bold"/>
                <a:cs typeface="Druk Wide Bold"/>
                <a:sym typeface="Druk Wide Bold"/>
              </a:defRPr>
            </a:lvl1pPr>
          </a:lstStyle>
          <a:p>
            <a:pPr>
              <a:defRPr spc="-68" sz="3400"/>
            </a:pPr>
            <a:r>
              <a:rPr spc="-100" sz="5000"/>
              <a:t>Contact with Concepts</a:t>
            </a:r>
          </a:p>
        </p:txBody>
      </p:sp>
      <p:sp>
        <p:nvSpPr>
          <p:cNvPr id="477" name="Use of Concepts"/>
          <p:cNvSpPr txBox="1"/>
          <p:nvPr/>
        </p:nvSpPr>
        <p:spPr>
          <a:xfrm>
            <a:off x="17367873" y="7510900"/>
            <a:ext cx="6715787" cy="1412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2438339">
              <a:lnSpc>
                <a:spcPct val="80000"/>
              </a:lnSpc>
              <a:defRPr spc="-100" sz="5000">
                <a:latin typeface="Druk Wide Bold"/>
                <a:ea typeface="Druk Wide Bold"/>
                <a:cs typeface="Druk Wide Bold"/>
                <a:sym typeface="Druk Wide Bold"/>
              </a:defRPr>
            </a:lvl1pPr>
          </a:lstStyle>
          <a:p>
            <a:pPr>
              <a:defRPr spc="-68" sz="3400"/>
            </a:pPr>
            <a:r>
              <a:rPr spc="-100" sz="5000"/>
              <a:t>Use of Concepts</a:t>
            </a:r>
          </a:p>
        </p:txBody>
      </p:sp>
      <p:sp>
        <p:nvSpPr>
          <p:cNvPr id="478" name="Observable Tendency"/>
          <p:cNvSpPr txBox="1"/>
          <p:nvPr/>
        </p:nvSpPr>
        <p:spPr>
          <a:xfrm>
            <a:off x="8898382" y="8071971"/>
            <a:ext cx="5317237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000">
                <a:solidFill>
                  <a:srgbClr val="000000"/>
                </a:solidFill>
              </a:defRPr>
            </a:lvl1pPr>
          </a:lstStyle>
          <a:p>
            <a:pPr/>
            <a:r>
              <a:t>Observable Tendency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Form"/>
          <p:cNvSpPr/>
          <p:nvPr/>
        </p:nvSpPr>
        <p:spPr>
          <a:xfrm>
            <a:off x="-59800" y="-47816"/>
            <a:ext cx="24503600" cy="44049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72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11219"/>
                </a:lnTo>
                <a:cubicBezTo>
                  <a:pt x="21147" y="13991"/>
                  <a:pt x="20588" y="16224"/>
                  <a:pt x="19961" y="17769"/>
                </a:cubicBezTo>
                <a:cubicBezTo>
                  <a:pt x="18404" y="21600"/>
                  <a:pt x="16682" y="20997"/>
                  <a:pt x="15031" y="18969"/>
                </a:cubicBezTo>
                <a:cubicBezTo>
                  <a:pt x="13527" y="17120"/>
                  <a:pt x="12061" y="14104"/>
                  <a:pt x="10576" y="11976"/>
                </a:cubicBezTo>
                <a:cubicBezTo>
                  <a:pt x="7132" y="7043"/>
                  <a:pt x="3496" y="6743"/>
                  <a:pt x="0" y="11219"/>
                </a:cubicBez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3" name="Knowledge to…"/>
          <p:cNvSpPr txBox="1"/>
          <p:nvPr/>
        </p:nvSpPr>
        <p:spPr>
          <a:xfrm>
            <a:off x="9692950" y="5436053"/>
            <a:ext cx="13111835" cy="1920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2438339">
              <a:lnSpc>
                <a:spcPct val="80000"/>
              </a:lnSpc>
              <a:defRPr spc="-140" sz="7000">
                <a:solidFill>
                  <a:srgbClr val="000000"/>
                </a:solidFill>
                <a:latin typeface="Druk Wide Bold"/>
                <a:ea typeface="Druk Wide Bold"/>
                <a:cs typeface="Druk Wide Bold"/>
                <a:sym typeface="Druk Wide Bold"/>
              </a:defRPr>
            </a:pPr>
            <a:r>
              <a:t>Knowledge to </a:t>
            </a:r>
          </a:p>
          <a:p>
            <a:pPr algn="r" defTabSz="2438339">
              <a:lnSpc>
                <a:spcPct val="80000"/>
              </a:lnSpc>
              <a:defRPr spc="-140" sz="7000">
                <a:solidFill>
                  <a:srgbClr val="000000"/>
                </a:solidFill>
                <a:latin typeface="Druk Wide Bold"/>
                <a:ea typeface="Druk Wide Bold"/>
                <a:cs typeface="Druk Wide Bold"/>
                <a:sym typeface="Druk Wide Bold"/>
              </a:defRPr>
            </a:pPr>
            <a:r>
              <a:t>Information</a:t>
            </a:r>
          </a:p>
        </p:txBody>
      </p:sp>
      <p:sp>
        <p:nvSpPr>
          <p:cNvPr id="174" name="Police Use of Force Trainers"/>
          <p:cNvSpPr txBox="1"/>
          <p:nvPr/>
        </p:nvSpPr>
        <p:spPr>
          <a:xfrm>
            <a:off x="11070107" y="8435875"/>
            <a:ext cx="10031096" cy="650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2438339">
              <a:defRPr sz="4000">
                <a:solidFill>
                  <a:srgbClr val="000000"/>
                </a:solidFill>
                <a:latin typeface="Druk Wide Medium"/>
                <a:ea typeface="Druk Wide Medium"/>
                <a:cs typeface="Druk Wide Medium"/>
                <a:sym typeface="Druk Wide Medium"/>
              </a:defRPr>
            </a:lvl1pPr>
          </a:lstStyle>
          <a:p>
            <a:pPr/>
            <a:r>
              <a:t>Police Use of Force Trainers</a:t>
            </a:r>
          </a:p>
        </p:txBody>
      </p:sp>
      <p:sp>
        <p:nvSpPr>
          <p:cNvPr id="175" name="Mario S. Staller, Swen Koerner, Benni Zaiser"/>
          <p:cNvSpPr txBox="1"/>
          <p:nvPr/>
        </p:nvSpPr>
        <p:spPr>
          <a:xfrm>
            <a:off x="7261462" y="3792746"/>
            <a:ext cx="6871082" cy="564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2438339">
              <a:defRPr sz="2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Mario S. Staller, Swen Koerner, Benni Zaiser</a:t>
            </a:r>
          </a:p>
        </p:txBody>
      </p:sp>
      <p:grpSp>
        <p:nvGrpSpPr>
          <p:cNvPr id="179" name="Gruppieren"/>
          <p:cNvGrpSpPr/>
          <p:nvPr/>
        </p:nvGrpSpPr>
        <p:grpSpPr>
          <a:xfrm>
            <a:off x="388835" y="2697677"/>
            <a:ext cx="8789302" cy="8789302"/>
            <a:chOff x="0" y="0"/>
            <a:chExt cx="8789301" cy="8789301"/>
          </a:xfrm>
        </p:grpSpPr>
        <p:sp>
          <p:nvSpPr>
            <p:cNvPr id="176" name="Ikosaeder"/>
            <p:cNvSpPr/>
            <p:nvPr/>
          </p:nvSpPr>
          <p:spPr>
            <a:xfrm>
              <a:off x="1422105" y="1071135"/>
              <a:ext cx="5864007" cy="6565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0" fill="norm" stroke="1" extrusionOk="0">
                  <a:moveTo>
                    <a:pt x="9984" y="2"/>
                  </a:moveTo>
                  <a:cubicBezTo>
                    <a:pt x="9970" y="-1"/>
                    <a:pt x="9955" y="1"/>
                    <a:pt x="9941" y="8"/>
                  </a:cubicBezTo>
                  <a:lnTo>
                    <a:pt x="457" y="4889"/>
                  </a:lnTo>
                  <a:cubicBezTo>
                    <a:pt x="351" y="4943"/>
                    <a:pt x="342" y="5076"/>
                    <a:pt x="440" y="5142"/>
                  </a:cubicBezTo>
                  <a:lnTo>
                    <a:pt x="3478" y="7193"/>
                  </a:lnTo>
                  <a:cubicBezTo>
                    <a:pt x="3551" y="7243"/>
                    <a:pt x="3657" y="7230"/>
                    <a:pt x="3715" y="7165"/>
                  </a:cubicBezTo>
                  <a:lnTo>
                    <a:pt x="10019" y="88"/>
                  </a:lnTo>
                  <a:cubicBezTo>
                    <a:pt x="10050" y="53"/>
                    <a:pt x="10023" y="9"/>
                    <a:pt x="9984" y="2"/>
                  </a:cubicBezTo>
                  <a:close/>
                  <a:moveTo>
                    <a:pt x="11618" y="2"/>
                  </a:moveTo>
                  <a:cubicBezTo>
                    <a:pt x="11578" y="9"/>
                    <a:pt x="11552" y="53"/>
                    <a:pt x="11583" y="88"/>
                  </a:cubicBezTo>
                  <a:lnTo>
                    <a:pt x="17887" y="7165"/>
                  </a:lnTo>
                  <a:cubicBezTo>
                    <a:pt x="17945" y="7230"/>
                    <a:pt x="18049" y="7243"/>
                    <a:pt x="18122" y="7193"/>
                  </a:cubicBezTo>
                  <a:lnTo>
                    <a:pt x="21160" y="5142"/>
                  </a:lnTo>
                  <a:cubicBezTo>
                    <a:pt x="21258" y="5076"/>
                    <a:pt x="21249" y="4943"/>
                    <a:pt x="21143" y="4889"/>
                  </a:cubicBezTo>
                  <a:lnTo>
                    <a:pt x="11661" y="8"/>
                  </a:lnTo>
                  <a:cubicBezTo>
                    <a:pt x="11647" y="1"/>
                    <a:pt x="11632" y="-1"/>
                    <a:pt x="11618" y="2"/>
                  </a:cubicBezTo>
                  <a:close/>
                  <a:moveTo>
                    <a:pt x="10801" y="17"/>
                  </a:moveTo>
                  <a:cubicBezTo>
                    <a:pt x="10751" y="17"/>
                    <a:pt x="10701" y="36"/>
                    <a:pt x="10667" y="74"/>
                  </a:cubicBezTo>
                  <a:lnTo>
                    <a:pt x="4361" y="7153"/>
                  </a:lnTo>
                  <a:cubicBezTo>
                    <a:pt x="4272" y="7252"/>
                    <a:pt x="4353" y="7401"/>
                    <a:pt x="4496" y="7401"/>
                  </a:cubicBezTo>
                  <a:lnTo>
                    <a:pt x="17106" y="7401"/>
                  </a:lnTo>
                  <a:cubicBezTo>
                    <a:pt x="17250" y="7401"/>
                    <a:pt x="17328" y="7253"/>
                    <a:pt x="17239" y="7153"/>
                  </a:cubicBezTo>
                  <a:lnTo>
                    <a:pt x="10933" y="74"/>
                  </a:lnTo>
                  <a:cubicBezTo>
                    <a:pt x="10899" y="36"/>
                    <a:pt x="10851" y="17"/>
                    <a:pt x="10801" y="17"/>
                  </a:cubicBezTo>
                  <a:close/>
                  <a:moveTo>
                    <a:pt x="185" y="5557"/>
                  </a:moveTo>
                  <a:cubicBezTo>
                    <a:pt x="92" y="5551"/>
                    <a:pt x="0" y="5615"/>
                    <a:pt x="0" y="5709"/>
                  </a:cubicBezTo>
                  <a:lnTo>
                    <a:pt x="0" y="14922"/>
                  </a:lnTo>
                  <a:cubicBezTo>
                    <a:pt x="0" y="14981"/>
                    <a:pt x="92" y="14996"/>
                    <a:pt x="117" y="14941"/>
                  </a:cubicBezTo>
                  <a:lnTo>
                    <a:pt x="3305" y="7772"/>
                  </a:lnTo>
                  <a:cubicBezTo>
                    <a:pt x="3333" y="7709"/>
                    <a:pt x="3311" y="7637"/>
                    <a:pt x="3250" y="7595"/>
                  </a:cubicBezTo>
                  <a:lnTo>
                    <a:pt x="274" y="5588"/>
                  </a:lnTo>
                  <a:cubicBezTo>
                    <a:pt x="246" y="5569"/>
                    <a:pt x="216" y="5559"/>
                    <a:pt x="185" y="5557"/>
                  </a:cubicBezTo>
                  <a:close/>
                  <a:moveTo>
                    <a:pt x="21417" y="5557"/>
                  </a:moveTo>
                  <a:cubicBezTo>
                    <a:pt x="21386" y="5559"/>
                    <a:pt x="21354" y="5569"/>
                    <a:pt x="21326" y="5588"/>
                  </a:cubicBezTo>
                  <a:lnTo>
                    <a:pt x="18352" y="7595"/>
                  </a:lnTo>
                  <a:cubicBezTo>
                    <a:pt x="18291" y="7637"/>
                    <a:pt x="18267" y="7709"/>
                    <a:pt x="18295" y="7772"/>
                  </a:cubicBezTo>
                  <a:lnTo>
                    <a:pt x="21483" y="14941"/>
                  </a:lnTo>
                  <a:cubicBezTo>
                    <a:pt x="21508" y="14996"/>
                    <a:pt x="21600" y="14981"/>
                    <a:pt x="21600" y="14922"/>
                  </a:cubicBezTo>
                  <a:lnTo>
                    <a:pt x="21600" y="5709"/>
                  </a:lnTo>
                  <a:cubicBezTo>
                    <a:pt x="21600" y="5615"/>
                    <a:pt x="21510" y="5551"/>
                    <a:pt x="21417" y="5557"/>
                  </a:cubicBezTo>
                  <a:close/>
                  <a:moveTo>
                    <a:pt x="4758" y="7845"/>
                  </a:moveTo>
                  <a:cubicBezTo>
                    <a:pt x="4626" y="7845"/>
                    <a:pt x="4544" y="7972"/>
                    <a:pt x="4610" y="8074"/>
                  </a:cubicBezTo>
                  <a:lnTo>
                    <a:pt x="10653" y="17253"/>
                  </a:lnTo>
                  <a:cubicBezTo>
                    <a:pt x="10719" y="17354"/>
                    <a:pt x="10881" y="17354"/>
                    <a:pt x="10947" y="17253"/>
                  </a:cubicBezTo>
                  <a:lnTo>
                    <a:pt x="16990" y="8074"/>
                  </a:lnTo>
                  <a:cubicBezTo>
                    <a:pt x="17056" y="7972"/>
                    <a:pt x="16976" y="7845"/>
                    <a:pt x="16844" y="7845"/>
                  </a:cubicBezTo>
                  <a:lnTo>
                    <a:pt x="4758" y="7845"/>
                  </a:lnTo>
                  <a:close/>
                  <a:moveTo>
                    <a:pt x="3855" y="7973"/>
                  </a:moveTo>
                  <a:cubicBezTo>
                    <a:pt x="3794" y="7977"/>
                    <a:pt x="3736" y="8010"/>
                    <a:pt x="3709" y="8069"/>
                  </a:cubicBezTo>
                  <a:lnTo>
                    <a:pt x="241" y="15867"/>
                  </a:lnTo>
                  <a:cubicBezTo>
                    <a:pt x="201" y="15956"/>
                    <a:pt x="263" y="16057"/>
                    <a:pt x="370" y="16074"/>
                  </a:cubicBezTo>
                  <a:lnTo>
                    <a:pt x="9968" y="17585"/>
                  </a:lnTo>
                  <a:cubicBezTo>
                    <a:pt x="10112" y="17607"/>
                    <a:pt x="10219" y="17469"/>
                    <a:pt x="10145" y="17357"/>
                  </a:cubicBezTo>
                  <a:lnTo>
                    <a:pt x="4015" y="8048"/>
                  </a:lnTo>
                  <a:cubicBezTo>
                    <a:pt x="3979" y="7993"/>
                    <a:pt x="3916" y="7969"/>
                    <a:pt x="3855" y="7973"/>
                  </a:cubicBezTo>
                  <a:close/>
                  <a:moveTo>
                    <a:pt x="17745" y="7973"/>
                  </a:moveTo>
                  <a:cubicBezTo>
                    <a:pt x="17684" y="7969"/>
                    <a:pt x="17621" y="7993"/>
                    <a:pt x="17585" y="8048"/>
                  </a:cubicBezTo>
                  <a:lnTo>
                    <a:pt x="11457" y="17357"/>
                  </a:lnTo>
                  <a:cubicBezTo>
                    <a:pt x="11383" y="17469"/>
                    <a:pt x="11491" y="17607"/>
                    <a:pt x="11634" y="17585"/>
                  </a:cubicBezTo>
                  <a:lnTo>
                    <a:pt x="21230" y="16074"/>
                  </a:lnTo>
                  <a:cubicBezTo>
                    <a:pt x="21337" y="16057"/>
                    <a:pt x="21399" y="15956"/>
                    <a:pt x="21359" y="15867"/>
                  </a:cubicBezTo>
                  <a:lnTo>
                    <a:pt x="17891" y="8069"/>
                  </a:lnTo>
                  <a:cubicBezTo>
                    <a:pt x="17865" y="8010"/>
                    <a:pt x="17806" y="7977"/>
                    <a:pt x="17745" y="7973"/>
                  </a:cubicBezTo>
                  <a:close/>
                  <a:moveTo>
                    <a:pt x="967" y="16618"/>
                  </a:moveTo>
                  <a:cubicBezTo>
                    <a:pt x="901" y="16608"/>
                    <a:pt x="866" y="16687"/>
                    <a:pt x="924" y="16717"/>
                  </a:cubicBezTo>
                  <a:lnTo>
                    <a:pt x="10295" y="21540"/>
                  </a:lnTo>
                  <a:cubicBezTo>
                    <a:pt x="10409" y="21599"/>
                    <a:pt x="10550" y="21526"/>
                    <a:pt x="10550" y="21408"/>
                  </a:cubicBezTo>
                  <a:lnTo>
                    <a:pt x="10550" y="18256"/>
                  </a:lnTo>
                  <a:cubicBezTo>
                    <a:pt x="10550" y="18182"/>
                    <a:pt x="10491" y="18118"/>
                    <a:pt x="10410" y="18105"/>
                  </a:cubicBezTo>
                  <a:lnTo>
                    <a:pt x="967" y="16618"/>
                  </a:lnTo>
                  <a:close/>
                  <a:moveTo>
                    <a:pt x="20633" y="16618"/>
                  </a:moveTo>
                  <a:lnTo>
                    <a:pt x="11190" y="18105"/>
                  </a:lnTo>
                  <a:cubicBezTo>
                    <a:pt x="11109" y="18118"/>
                    <a:pt x="11050" y="18182"/>
                    <a:pt x="11050" y="18256"/>
                  </a:cubicBezTo>
                  <a:lnTo>
                    <a:pt x="11050" y="21408"/>
                  </a:lnTo>
                  <a:cubicBezTo>
                    <a:pt x="11050" y="21525"/>
                    <a:pt x="11192" y="21598"/>
                    <a:pt x="11305" y="21540"/>
                  </a:cubicBezTo>
                  <a:lnTo>
                    <a:pt x="20676" y="16717"/>
                  </a:lnTo>
                  <a:cubicBezTo>
                    <a:pt x="20734" y="16687"/>
                    <a:pt x="20700" y="16608"/>
                    <a:pt x="20633" y="16618"/>
                  </a:cubicBezTo>
                  <a:close/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77" name="Ikosaeder"/>
            <p:cNvSpPr/>
            <p:nvPr/>
          </p:nvSpPr>
          <p:spPr>
            <a:xfrm rot="16200000">
              <a:off x="1422105" y="1071134"/>
              <a:ext cx="5864007" cy="656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0" fill="norm" stroke="1" extrusionOk="0">
                  <a:moveTo>
                    <a:pt x="9984" y="2"/>
                  </a:moveTo>
                  <a:cubicBezTo>
                    <a:pt x="9970" y="-1"/>
                    <a:pt x="9955" y="1"/>
                    <a:pt x="9941" y="8"/>
                  </a:cubicBezTo>
                  <a:lnTo>
                    <a:pt x="457" y="4889"/>
                  </a:lnTo>
                  <a:cubicBezTo>
                    <a:pt x="351" y="4943"/>
                    <a:pt x="342" y="5076"/>
                    <a:pt x="440" y="5142"/>
                  </a:cubicBezTo>
                  <a:lnTo>
                    <a:pt x="3478" y="7193"/>
                  </a:lnTo>
                  <a:cubicBezTo>
                    <a:pt x="3551" y="7243"/>
                    <a:pt x="3657" y="7230"/>
                    <a:pt x="3715" y="7165"/>
                  </a:cubicBezTo>
                  <a:lnTo>
                    <a:pt x="10019" y="88"/>
                  </a:lnTo>
                  <a:cubicBezTo>
                    <a:pt x="10050" y="53"/>
                    <a:pt x="10023" y="9"/>
                    <a:pt x="9984" y="2"/>
                  </a:cubicBezTo>
                  <a:close/>
                  <a:moveTo>
                    <a:pt x="11618" y="2"/>
                  </a:moveTo>
                  <a:cubicBezTo>
                    <a:pt x="11578" y="9"/>
                    <a:pt x="11552" y="53"/>
                    <a:pt x="11583" y="88"/>
                  </a:cubicBezTo>
                  <a:lnTo>
                    <a:pt x="17887" y="7165"/>
                  </a:lnTo>
                  <a:cubicBezTo>
                    <a:pt x="17945" y="7230"/>
                    <a:pt x="18049" y="7243"/>
                    <a:pt x="18122" y="7193"/>
                  </a:cubicBezTo>
                  <a:lnTo>
                    <a:pt x="21160" y="5142"/>
                  </a:lnTo>
                  <a:cubicBezTo>
                    <a:pt x="21258" y="5076"/>
                    <a:pt x="21249" y="4943"/>
                    <a:pt x="21143" y="4889"/>
                  </a:cubicBezTo>
                  <a:lnTo>
                    <a:pt x="11661" y="8"/>
                  </a:lnTo>
                  <a:cubicBezTo>
                    <a:pt x="11647" y="1"/>
                    <a:pt x="11632" y="-1"/>
                    <a:pt x="11618" y="2"/>
                  </a:cubicBezTo>
                  <a:close/>
                  <a:moveTo>
                    <a:pt x="10801" y="17"/>
                  </a:moveTo>
                  <a:cubicBezTo>
                    <a:pt x="10751" y="17"/>
                    <a:pt x="10701" y="36"/>
                    <a:pt x="10667" y="74"/>
                  </a:cubicBezTo>
                  <a:lnTo>
                    <a:pt x="4361" y="7153"/>
                  </a:lnTo>
                  <a:cubicBezTo>
                    <a:pt x="4272" y="7252"/>
                    <a:pt x="4353" y="7401"/>
                    <a:pt x="4496" y="7401"/>
                  </a:cubicBezTo>
                  <a:lnTo>
                    <a:pt x="17106" y="7401"/>
                  </a:lnTo>
                  <a:cubicBezTo>
                    <a:pt x="17250" y="7401"/>
                    <a:pt x="17328" y="7253"/>
                    <a:pt x="17239" y="7153"/>
                  </a:cubicBezTo>
                  <a:lnTo>
                    <a:pt x="10933" y="74"/>
                  </a:lnTo>
                  <a:cubicBezTo>
                    <a:pt x="10899" y="36"/>
                    <a:pt x="10851" y="17"/>
                    <a:pt x="10801" y="17"/>
                  </a:cubicBezTo>
                  <a:close/>
                  <a:moveTo>
                    <a:pt x="185" y="5557"/>
                  </a:moveTo>
                  <a:cubicBezTo>
                    <a:pt x="92" y="5551"/>
                    <a:pt x="0" y="5615"/>
                    <a:pt x="0" y="5709"/>
                  </a:cubicBezTo>
                  <a:lnTo>
                    <a:pt x="0" y="14922"/>
                  </a:lnTo>
                  <a:cubicBezTo>
                    <a:pt x="0" y="14981"/>
                    <a:pt x="92" y="14996"/>
                    <a:pt x="117" y="14941"/>
                  </a:cubicBezTo>
                  <a:lnTo>
                    <a:pt x="3305" y="7772"/>
                  </a:lnTo>
                  <a:cubicBezTo>
                    <a:pt x="3333" y="7709"/>
                    <a:pt x="3311" y="7637"/>
                    <a:pt x="3250" y="7595"/>
                  </a:cubicBezTo>
                  <a:lnTo>
                    <a:pt x="274" y="5588"/>
                  </a:lnTo>
                  <a:cubicBezTo>
                    <a:pt x="246" y="5569"/>
                    <a:pt x="216" y="5559"/>
                    <a:pt x="185" y="5557"/>
                  </a:cubicBezTo>
                  <a:close/>
                  <a:moveTo>
                    <a:pt x="21417" y="5557"/>
                  </a:moveTo>
                  <a:cubicBezTo>
                    <a:pt x="21386" y="5559"/>
                    <a:pt x="21354" y="5569"/>
                    <a:pt x="21326" y="5588"/>
                  </a:cubicBezTo>
                  <a:lnTo>
                    <a:pt x="18352" y="7595"/>
                  </a:lnTo>
                  <a:cubicBezTo>
                    <a:pt x="18291" y="7637"/>
                    <a:pt x="18267" y="7709"/>
                    <a:pt x="18295" y="7772"/>
                  </a:cubicBezTo>
                  <a:lnTo>
                    <a:pt x="21483" y="14941"/>
                  </a:lnTo>
                  <a:cubicBezTo>
                    <a:pt x="21508" y="14996"/>
                    <a:pt x="21600" y="14981"/>
                    <a:pt x="21600" y="14922"/>
                  </a:cubicBezTo>
                  <a:lnTo>
                    <a:pt x="21600" y="5709"/>
                  </a:lnTo>
                  <a:cubicBezTo>
                    <a:pt x="21600" y="5615"/>
                    <a:pt x="21510" y="5551"/>
                    <a:pt x="21417" y="5557"/>
                  </a:cubicBezTo>
                  <a:close/>
                  <a:moveTo>
                    <a:pt x="4758" y="7845"/>
                  </a:moveTo>
                  <a:cubicBezTo>
                    <a:pt x="4626" y="7845"/>
                    <a:pt x="4544" y="7972"/>
                    <a:pt x="4610" y="8074"/>
                  </a:cubicBezTo>
                  <a:lnTo>
                    <a:pt x="10653" y="17253"/>
                  </a:lnTo>
                  <a:cubicBezTo>
                    <a:pt x="10719" y="17354"/>
                    <a:pt x="10881" y="17354"/>
                    <a:pt x="10947" y="17253"/>
                  </a:cubicBezTo>
                  <a:lnTo>
                    <a:pt x="16990" y="8074"/>
                  </a:lnTo>
                  <a:cubicBezTo>
                    <a:pt x="17056" y="7972"/>
                    <a:pt x="16976" y="7845"/>
                    <a:pt x="16844" y="7845"/>
                  </a:cubicBezTo>
                  <a:lnTo>
                    <a:pt x="4758" y="7845"/>
                  </a:lnTo>
                  <a:close/>
                  <a:moveTo>
                    <a:pt x="3855" y="7973"/>
                  </a:moveTo>
                  <a:cubicBezTo>
                    <a:pt x="3794" y="7977"/>
                    <a:pt x="3736" y="8010"/>
                    <a:pt x="3709" y="8069"/>
                  </a:cubicBezTo>
                  <a:lnTo>
                    <a:pt x="241" y="15867"/>
                  </a:lnTo>
                  <a:cubicBezTo>
                    <a:pt x="201" y="15956"/>
                    <a:pt x="263" y="16057"/>
                    <a:pt x="370" y="16074"/>
                  </a:cubicBezTo>
                  <a:lnTo>
                    <a:pt x="9968" y="17585"/>
                  </a:lnTo>
                  <a:cubicBezTo>
                    <a:pt x="10112" y="17607"/>
                    <a:pt x="10219" y="17469"/>
                    <a:pt x="10145" y="17357"/>
                  </a:cubicBezTo>
                  <a:lnTo>
                    <a:pt x="4015" y="8048"/>
                  </a:lnTo>
                  <a:cubicBezTo>
                    <a:pt x="3979" y="7993"/>
                    <a:pt x="3916" y="7969"/>
                    <a:pt x="3855" y="7973"/>
                  </a:cubicBezTo>
                  <a:close/>
                  <a:moveTo>
                    <a:pt x="17745" y="7973"/>
                  </a:moveTo>
                  <a:cubicBezTo>
                    <a:pt x="17684" y="7969"/>
                    <a:pt x="17621" y="7993"/>
                    <a:pt x="17585" y="8048"/>
                  </a:cubicBezTo>
                  <a:lnTo>
                    <a:pt x="11457" y="17357"/>
                  </a:lnTo>
                  <a:cubicBezTo>
                    <a:pt x="11383" y="17469"/>
                    <a:pt x="11491" y="17607"/>
                    <a:pt x="11634" y="17585"/>
                  </a:cubicBezTo>
                  <a:lnTo>
                    <a:pt x="21230" y="16074"/>
                  </a:lnTo>
                  <a:cubicBezTo>
                    <a:pt x="21337" y="16057"/>
                    <a:pt x="21399" y="15956"/>
                    <a:pt x="21359" y="15867"/>
                  </a:cubicBezTo>
                  <a:lnTo>
                    <a:pt x="17891" y="8069"/>
                  </a:lnTo>
                  <a:cubicBezTo>
                    <a:pt x="17865" y="8010"/>
                    <a:pt x="17806" y="7977"/>
                    <a:pt x="17745" y="7973"/>
                  </a:cubicBezTo>
                  <a:close/>
                  <a:moveTo>
                    <a:pt x="967" y="16618"/>
                  </a:moveTo>
                  <a:cubicBezTo>
                    <a:pt x="901" y="16608"/>
                    <a:pt x="866" y="16687"/>
                    <a:pt x="924" y="16717"/>
                  </a:cubicBezTo>
                  <a:lnTo>
                    <a:pt x="10295" y="21540"/>
                  </a:lnTo>
                  <a:cubicBezTo>
                    <a:pt x="10409" y="21599"/>
                    <a:pt x="10550" y="21526"/>
                    <a:pt x="10550" y="21408"/>
                  </a:cubicBezTo>
                  <a:lnTo>
                    <a:pt x="10550" y="18256"/>
                  </a:lnTo>
                  <a:cubicBezTo>
                    <a:pt x="10550" y="18182"/>
                    <a:pt x="10491" y="18118"/>
                    <a:pt x="10410" y="18105"/>
                  </a:cubicBezTo>
                  <a:lnTo>
                    <a:pt x="967" y="16618"/>
                  </a:lnTo>
                  <a:close/>
                  <a:moveTo>
                    <a:pt x="20633" y="16618"/>
                  </a:moveTo>
                  <a:lnTo>
                    <a:pt x="11190" y="18105"/>
                  </a:lnTo>
                  <a:cubicBezTo>
                    <a:pt x="11109" y="18118"/>
                    <a:pt x="11050" y="18182"/>
                    <a:pt x="11050" y="18256"/>
                  </a:cubicBezTo>
                  <a:lnTo>
                    <a:pt x="11050" y="21408"/>
                  </a:lnTo>
                  <a:cubicBezTo>
                    <a:pt x="11050" y="21525"/>
                    <a:pt x="11192" y="21598"/>
                    <a:pt x="11305" y="21540"/>
                  </a:cubicBezTo>
                  <a:lnTo>
                    <a:pt x="20676" y="16717"/>
                  </a:lnTo>
                  <a:cubicBezTo>
                    <a:pt x="20734" y="16687"/>
                    <a:pt x="20700" y="16608"/>
                    <a:pt x="20633" y="16618"/>
                  </a:cubicBezTo>
                  <a:close/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78" name="Ikosaeder"/>
            <p:cNvSpPr/>
            <p:nvPr/>
          </p:nvSpPr>
          <p:spPr>
            <a:xfrm rot="18900000">
              <a:off x="1462647" y="1111679"/>
              <a:ext cx="5864007" cy="6565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0" fill="norm" stroke="1" extrusionOk="0">
                  <a:moveTo>
                    <a:pt x="9984" y="2"/>
                  </a:moveTo>
                  <a:cubicBezTo>
                    <a:pt x="9970" y="-1"/>
                    <a:pt x="9955" y="1"/>
                    <a:pt x="9941" y="8"/>
                  </a:cubicBezTo>
                  <a:lnTo>
                    <a:pt x="457" y="4889"/>
                  </a:lnTo>
                  <a:cubicBezTo>
                    <a:pt x="351" y="4943"/>
                    <a:pt x="342" y="5076"/>
                    <a:pt x="440" y="5142"/>
                  </a:cubicBezTo>
                  <a:lnTo>
                    <a:pt x="3478" y="7193"/>
                  </a:lnTo>
                  <a:cubicBezTo>
                    <a:pt x="3551" y="7243"/>
                    <a:pt x="3657" y="7230"/>
                    <a:pt x="3715" y="7165"/>
                  </a:cubicBezTo>
                  <a:lnTo>
                    <a:pt x="10019" y="88"/>
                  </a:lnTo>
                  <a:cubicBezTo>
                    <a:pt x="10050" y="53"/>
                    <a:pt x="10023" y="9"/>
                    <a:pt x="9984" y="2"/>
                  </a:cubicBezTo>
                  <a:close/>
                  <a:moveTo>
                    <a:pt x="11618" y="2"/>
                  </a:moveTo>
                  <a:cubicBezTo>
                    <a:pt x="11578" y="9"/>
                    <a:pt x="11552" y="53"/>
                    <a:pt x="11583" y="88"/>
                  </a:cubicBezTo>
                  <a:lnTo>
                    <a:pt x="17887" y="7165"/>
                  </a:lnTo>
                  <a:cubicBezTo>
                    <a:pt x="17945" y="7230"/>
                    <a:pt x="18049" y="7243"/>
                    <a:pt x="18122" y="7193"/>
                  </a:cubicBezTo>
                  <a:lnTo>
                    <a:pt x="21160" y="5142"/>
                  </a:lnTo>
                  <a:cubicBezTo>
                    <a:pt x="21258" y="5076"/>
                    <a:pt x="21249" y="4943"/>
                    <a:pt x="21143" y="4889"/>
                  </a:cubicBezTo>
                  <a:lnTo>
                    <a:pt x="11661" y="8"/>
                  </a:lnTo>
                  <a:cubicBezTo>
                    <a:pt x="11647" y="1"/>
                    <a:pt x="11632" y="-1"/>
                    <a:pt x="11618" y="2"/>
                  </a:cubicBezTo>
                  <a:close/>
                  <a:moveTo>
                    <a:pt x="10801" y="17"/>
                  </a:moveTo>
                  <a:cubicBezTo>
                    <a:pt x="10751" y="17"/>
                    <a:pt x="10701" y="36"/>
                    <a:pt x="10667" y="74"/>
                  </a:cubicBezTo>
                  <a:lnTo>
                    <a:pt x="4361" y="7153"/>
                  </a:lnTo>
                  <a:cubicBezTo>
                    <a:pt x="4272" y="7252"/>
                    <a:pt x="4353" y="7401"/>
                    <a:pt x="4496" y="7401"/>
                  </a:cubicBezTo>
                  <a:lnTo>
                    <a:pt x="17106" y="7401"/>
                  </a:lnTo>
                  <a:cubicBezTo>
                    <a:pt x="17250" y="7401"/>
                    <a:pt x="17328" y="7253"/>
                    <a:pt x="17239" y="7153"/>
                  </a:cubicBezTo>
                  <a:lnTo>
                    <a:pt x="10933" y="74"/>
                  </a:lnTo>
                  <a:cubicBezTo>
                    <a:pt x="10899" y="36"/>
                    <a:pt x="10851" y="17"/>
                    <a:pt x="10801" y="17"/>
                  </a:cubicBezTo>
                  <a:close/>
                  <a:moveTo>
                    <a:pt x="185" y="5557"/>
                  </a:moveTo>
                  <a:cubicBezTo>
                    <a:pt x="92" y="5551"/>
                    <a:pt x="0" y="5615"/>
                    <a:pt x="0" y="5709"/>
                  </a:cubicBezTo>
                  <a:lnTo>
                    <a:pt x="0" y="14922"/>
                  </a:lnTo>
                  <a:cubicBezTo>
                    <a:pt x="0" y="14981"/>
                    <a:pt x="92" y="14996"/>
                    <a:pt x="117" y="14941"/>
                  </a:cubicBezTo>
                  <a:lnTo>
                    <a:pt x="3305" y="7772"/>
                  </a:lnTo>
                  <a:cubicBezTo>
                    <a:pt x="3333" y="7709"/>
                    <a:pt x="3311" y="7637"/>
                    <a:pt x="3250" y="7595"/>
                  </a:cubicBezTo>
                  <a:lnTo>
                    <a:pt x="274" y="5588"/>
                  </a:lnTo>
                  <a:cubicBezTo>
                    <a:pt x="246" y="5569"/>
                    <a:pt x="216" y="5559"/>
                    <a:pt x="185" y="5557"/>
                  </a:cubicBezTo>
                  <a:close/>
                  <a:moveTo>
                    <a:pt x="21417" y="5557"/>
                  </a:moveTo>
                  <a:cubicBezTo>
                    <a:pt x="21386" y="5559"/>
                    <a:pt x="21354" y="5569"/>
                    <a:pt x="21326" y="5588"/>
                  </a:cubicBezTo>
                  <a:lnTo>
                    <a:pt x="18352" y="7595"/>
                  </a:lnTo>
                  <a:cubicBezTo>
                    <a:pt x="18291" y="7637"/>
                    <a:pt x="18267" y="7709"/>
                    <a:pt x="18295" y="7772"/>
                  </a:cubicBezTo>
                  <a:lnTo>
                    <a:pt x="21483" y="14941"/>
                  </a:lnTo>
                  <a:cubicBezTo>
                    <a:pt x="21508" y="14996"/>
                    <a:pt x="21600" y="14981"/>
                    <a:pt x="21600" y="14922"/>
                  </a:cubicBezTo>
                  <a:lnTo>
                    <a:pt x="21600" y="5709"/>
                  </a:lnTo>
                  <a:cubicBezTo>
                    <a:pt x="21600" y="5615"/>
                    <a:pt x="21510" y="5551"/>
                    <a:pt x="21417" y="5557"/>
                  </a:cubicBezTo>
                  <a:close/>
                  <a:moveTo>
                    <a:pt x="4758" y="7845"/>
                  </a:moveTo>
                  <a:cubicBezTo>
                    <a:pt x="4626" y="7845"/>
                    <a:pt x="4544" y="7972"/>
                    <a:pt x="4610" y="8074"/>
                  </a:cubicBezTo>
                  <a:lnTo>
                    <a:pt x="10653" y="17253"/>
                  </a:lnTo>
                  <a:cubicBezTo>
                    <a:pt x="10719" y="17354"/>
                    <a:pt x="10881" y="17354"/>
                    <a:pt x="10947" y="17253"/>
                  </a:cubicBezTo>
                  <a:lnTo>
                    <a:pt x="16990" y="8074"/>
                  </a:lnTo>
                  <a:cubicBezTo>
                    <a:pt x="17056" y="7972"/>
                    <a:pt x="16976" y="7845"/>
                    <a:pt x="16844" y="7845"/>
                  </a:cubicBezTo>
                  <a:lnTo>
                    <a:pt x="4758" y="7845"/>
                  </a:lnTo>
                  <a:close/>
                  <a:moveTo>
                    <a:pt x="3855" y="7973"/>
                  </a:moveTo>
                  <a:cubicBezTo>
                    <a:pt x="3794" y="7977"/>
                    <a:pt x="3736" y="8010"/>
                    <a:pt x="3709" y="8069"/>
                  </a:cubicBezTo>
                  <a:lnTo>
                    <a:pt x="241" y="15867"/>
                  </a:lnTo>
                  <a:cubicBezTo>
                    <a:pt x="201" y="15956"/>
                    <a:pt x="263" y="16057"/>
                    <a:pt x="370" y="16074"/>
                  </a:cubicBezTo>
                  <a:lnTo>
                    <a:pt x="9968" y="17585"/>
                  </a:lnTo>
                  <a:cubicBezTo>
                    <a:pt x="10112" y="17607"/>
                    <a:pt x="10219" y="17469"/>
                    <a:pt x="10145" y="17357"/>
                  </a:cubicBezTo>
                  <a:lnTo>
                    <a:pt x="4015" y="8048"/>
                  </a:lnTo>
                  <a:cubicBezTo>
                    <a:pt x="3979" y="7993"/>
                    <a:pt x="3916" y="7969"/>
                    <a:pt x="3855" y="7973"/>
                  </a:cubicBezTo>
                  <a:close/>
                  <a:moveTo>
                    <a:pt x="17745" y="7973"/>
                  </a:moveTo>
                  <a:cubicBezTo>
                    <a:pt x="17684" y="7969"/>
                    <a:pt x="17621" y="7993"/>
                    <a:pt x="17585" y="8048"/>
                  </a:cubicBezTo>
                  <a:lnTo>
                    <a:pt x="11457" y="17357"/>
                  </a:lnTo>
                  <a:cubicBezTo>
                    <a:pt x="11383" y="17469"/>
                    <a:pt x="11491" y="17607"/>
                    <a:pt x="11634" y="17585"/>
                  </a:cubicBezTo>
                  <a:lnTo>
                    <a:pt x="21230" y="16074"/>
                  </a:lnTo>
                  <a:cubicBezTo>
                    <a:pt x="21337" y="16057"/>
                    <a:pt x="21399" y="15956"/>
                    <a:pt x="21359" y="15867"/>
                  </a:cubicBezTo>
                  <a:lnTo>
                    <a:pt x="17891" y="8069"/>
                  </a:lnTo>
                  <a:cubicBezTo>
                    <a:pt x="17865" y="8010"/>
                    <a:pt x="17806" y="7977"/>
                    <a:pt x="17745" y="7973"/>
                  </a:cubicBezTo>
                  <a:close/>
                  <a:moveTo>
                    <a:pt x="967" y="16618"/>
                  </a:moveTo>
                  <a:cubicBezTo>
                    <a:pt x="901" y="16608"/>
                    <a:pt x="866" y="16687"/>
                    <a:pt x="924" y="16717"/>
                  </a:cubicBezTo>
                  <a:lnTo>
                    <a:pt x="10295" y="21540"/>
                  </a:lnTo>
                  <a:cubicBezTo>
                    <a:pt x="10409" y="21599"/>
                    <a:pt x="10550" y="21526"/>
                    <a:pt x="10550" y="21408"/>
                  </a:cubicBezTo>
                  <a:lnTo>
                    <a:pt x="10550" y="18256"/>
                  </a:lnTo>
                  <a:cubicBezTo>
                    <a:pt x="10550" y="18182"/>
                    <a:pt x="10491" y="18118"/>
                    <a:pt x="10410" y="18105"/>
                  </a:cubicBezTo>
                  <a:lnTo>
                    <a:pt x="967" y="16618"/>
                  </a:lnTo>
                  <a:close/>
                  <a:moveTo>
                    <a:pt x="20633" y="16618"/>
                  </a:moveTo>
                  <a:lnTo>
                    <a:pt x="11190" y="18105"/>
                  </a:lnTo>
                  <a:cubicBezTo>
                    <a:pt x="11109" y="18118"/>
                    <a:pt x="11050" y="18182"/>
                    <a:pt x="11050" y="18256"/>
                  </a:cubicBezTo>
                  <a:lnTo>
                    <a:pt x="11050" y="21408"/>
                  </a:lnTo>
                  <a:cubicBezTo>
                    <a:pt x="11050" y="21525"/>
                    <a:pt x="11192" y="21598"/>
                    <a:pt x="11305" y="21540"/>
                  </a:cubicBezTo>
                  <a:lnTo>
                    <a:pt x="20676" y="16717"/>
                  </a:lnTo>
                  <a:cubicBezTo>
                    <a:pt x="20734" y="16687"/>
                    <a:pt x="20700" y="16608"/>
                    <a:pt x="20633" y="16618"/>
                  </a:cubicBezTo>
                  <a:close/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180" name="Seventh Annual Conference of the American Society of Evidence-Based Policing…"/>
          <p:cNvSpPr txBox="1"/>
          <p:nvPr/>
        </p:nvSpPr>
        <p:spPr>
          <a:xfrm>
            <a:off x="10568794" y="10011352"/>
            <a:ext cx="11033722" cy="879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457200">
              <a:def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Seventh Annual Conference of the American Society of Evidence-Based Policing</a:t>
            </a:r>
          </a:p>
          <a:p>
            <a:pPr defTabSz="457200">
              <a:def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University of Nevada, Las Vegas, May 15-17</a:t>
            </a:r>
            <a:r>
              <a:rPr baseline="31999"/>
              <a:t>th</a:t>
            </a:r>
            <a:r>
              <a:t>, 2023</a:t>
            </a:r>
          </a:p>
        </p:txBody>
      </p:sp>
      <p:sp>
        <p:nvSpPr>
          <p:cNvPr id="181" name="From"/>
          <p:cNvSpPr txBox="1"/>
          <p:nvPr/>
        </p:nvSpPr>
        <p:spPr>
          <a:xfrm>
            <a:off x="8539393" y="4943550"/>
            <a:ext cx="1884706" cy="597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2438339">
              <a:defRPr sz="3600">
                <a:solidFill>
                  <a:srgbClr val="000000"/>
                </a:solidFill>
                <a:latin typeface="Druk Wide Medium"/>
                <a:ea typeface="Druk Wide Medium"/>
                <a:cs typeface="Druk Wide Medium"/>
                <a:sym typeface="Druk Wide Medium"/>
              </a:defRPr>
            </a:lvl1pPr>
          </a:lstStyle>
          <a:p>
            <a:pPr/>
            <a:r>
              <a:t>From</a:t>
            </a:r>
          </a:p>
        </p:txBody>
      </p:sp>
      <p:sp>
        <p:nvSpPr>
          <p:cNvPr id="182" name="&amp; Social Competence Coaches"/>
          <p:cNvSpPr txBox="1"/>
          <p:nvPr/>
        </p:nvSpPr>
        <p:spPr>
          <a:xfrm>
            <a:off x="15163853" y="9149853"/>
            <a:ext cx="7949693" cy="523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2438339">
              <a:defRPr i="1" sz="3000">
                <a:solidFill>
                  <a:srgbClr val="000000"/>
                </a:solidFill>
                <a:latin typeface="Druk Wide Medium"/>
                <a:ea typeface="Druk Wide Medium"/>
                <a:cs typeface="Druk Wide Medium"/>
                <a:sym typeface="Druk Wide Medium"/>
              </a:defRPr>
            </a:lvl1pPr>
          </a:lstStyle>
          <a:p>
            <a:pPr/>
            <a:r>
              <a:t>&amp; Social Competence Coaches</a:t>
            </a:r>
          </a:p>
        </p:txBody>
      </p:sp>
      <p:sp>
        <p:nvSpPr>
          <p:cNvPr id="183" name="Form"/>
          <p:cNvSpPr/>
          <p:nvPr/>
        </p:nvSpPr>
        <p:spPr>
          <a:xfrm>
            <a:off x="-1182342" y="11228450"/>
            <a:ext cx="25965889" cy="25593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5299" fill="norm" stroke="1" extrusionOk="0">
                <a:moveTo>
                  <a:pt x="0" y="5774"/>
                </a:moveTo>
                <a:cubicBezTo>
                  <a:pt x="1041" y="4143"/>
                  <a:pt x="2098" y="3065"/>
                  <a:pt x="3161" y="2547"/>
                </a:cubicBezTo>
                <a:cubicBezTo>
                  <a:pt x="3758" y="2256"/>
                  <a:pt x="4356" y="2140"/>
                  <a:pt x="4954" y="2016"/>
                </a:cubicBezTo>
                <a:cubicBezTo>
                  <a:pt x="6785" y="1637"/>
                  <a:pt x="8642" y="1217"/>
                  <a:pt x="10406" y="4812"/>
                </a:cubicBezTo>
                <a:cubicBezTo>
                  <a:pt x="10488" y="4980"/>
                  <a:pt x="10571" y="5158"/>
                  <a:pt x="10653" y="5345"/>
                </a:cubicBezTo>
                <a:cubicBezTo>
                  <a:pt x="10708" y="5472"/>
                  <a:pt x="10764" y="5603"/>
                  <a:pt x="10819" y="5726"/>
                </a:cubicBezTo>
                <a:cubicBezTo>
                  <a:pt x="14059" y="12909"/>
                  <a:pt x="17453" y="-6301"/>
                  <a:pt x="20654" y="2230"/>
                </a:cubicBezTo>
                <a:cubicBezTo>
                  <a:pt x="20989" y="3122"/>
                  <a:pt x="21307" y="4313"/>
                  <a:pt x="21600" y="5774"/>
                </a:cubicBezTo>
                <a:lnTo>
                  <a:pt x="21600" y="15299"/>
                </a:lnTo>
                <a:lnTo>
                  <a:pt x="0" y="15299"/>
                </a:lnTo>
                <a:lnTo>
                  <a:pt x="0" y="5774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84" name="Prevalence of Myths"/>
          <p:cNvSpPr txBox="1"/>
          <p:nvPr/>
        </p:nvSpPr>
        <p:spPr>
          <a:xfrm>
            <a:off x="10913936" y="1091009"/>
            <a:ext cx="13111834" cy="1031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2438339">
              <a:lnSpc>
                <a:spcPct val="80000"/>
              </a:lnSpc>
              <a:defRPr spc="-140" sz="7000">
                <a:latin typeface="Druk Wide Bold"/>
                <a:ea typeface="Druk Wide Bold"/>
                <a:cs typeface="Druk Wide Bold"/>
                <a:sym typeface="Druk Wide Bold"/>
              </a:defRPr>
            </a:lvl1pPr>
          </a:lstStyle>
          <a:p>
            <a:pPr/>
            <a:r>
              <a:t>Prevalence of Myths</a:t>
            </a:r>
          </a:p>
        </p:txBody>
      </p:sp>
      <p:sp>
        <p:nvSpPr>
          <p:cNvPr id="185" name="The Marking of Relevance of"/>
          <p:cNvSpPr txBox="1"/>
          <p:nvPr/>
        </p:nvSpPr>
        <p:spPr>
          <a:xfrm>
            <a:off x="8513013" y="7775236"/>
            <a:ext cx="8950732" cy="597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2438339">
              <a:defRPr sz="3600">
                <a:solidFill>
                  <a:srgbClr val="000000"/>
                </a:solidFill>
                <a:latin typeface="Druk Wide Medium"/>
                <a:ea typeface="Druk Wide Medium"/>
                <a:cs typeface="Druk Wide Medium"/>
                <a:sym typeface="Druk Wide Medium"/>
              </a:defRPr>
            </a:lvl1pPr>
          </a:lstStyle>
          <a:p>
            <a:pPr/>
            <a:r>
              <a:t>The Marking of Relevance of</a:t>
            </a:r>
          </a:p>
        </p:txBody>
      </p:sp>
      <p:pic>
        <p:nvPicPr>
          <p:cNvPr id="186" name="Linien Linien" descr="Linien Linien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1384227">
            <a:off x="10857611" y="1486296"/>
            <a:ext cx="12642693" cy="241301"/>
          </a:xfrm>
          <a:prstGeom prst="rect">
            <a:avLst/>
          </a:prstGeom>
        </p:spPr>
      </p:pic>
      <p:pic>
        <p:nvPicPr>
          <p:cNvPr id="188" name="Linien Linien" descr="Linien Linien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392629">
            <a:off x="10181075" y="1655145"/>
            <a:ext cx="13520391" cy="241301"/>
          </a:xfrm>
          <a:prstGeom prst="rect">
            <a:avLst/>
          </a:prstGeom>
        </p:spPr>
      </p:pic>
      <p:sp>
        <p:nvSpPr>
          <p:cNvPr id="190" name="*Same Data -…"/>
          <p:cNvSpPr txBox="1"/>
          <p:nvPr/>
        </p:nvSpPr>
        <p:spPr>
          <a:xfrm>
            <a:off x="1387879" y="12337638"/>
            <a:ext cx="8579420" cy="981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2438339">
              <a:defRPr sz="3000">
                <a:solidFill>
                  <a:schemeClr val="accent5"/>
                </a:solidFill>
                <a:latin typeface="Druk Wide Medium"/>
                <a:ea typeface="Druk Wide Medium"/>
                <a:cs typeface="Druk Wide Medium"/>
                <a:sym typeface="Druk Wide Medium"/>
              </a:defRPr>
            </a:pPr>
            <a:r>
              <a:t>*Same Data - </a:t>
            </a:r>
          </a:p>
          <a:p>
            <a:pPr algn="r" defTabSz="2438339">
              <a:defRPr sz="3000">
                <a:solidFill>
                  <a:schemeClr val="accent5"/>
                </a:solidFill>
                <a:latin typeface="Druk Wide Medium"/>
                <a:ea typeface="Druk Wide Medium"/>
                <a:cs typeface="Druk Wide Medium"/>
                <a:sym typeface="Druk Wide Medium"/>
              </a:defRPr>
            </a:pPr>
            <a:r>
              <a:t>Different Theoretical Lense</a:t>
            </a:r>
          </a:p>
        </p:txBody>
      </p:sp>
      <p:sp>
        <p:nvSpPr>
          <p:cNvPr id="191" name="*"/>
          <p:cNvSpPr txBox="1"/>
          <p:nvPr/>
        </p:nvSpPr>
        <p:spPr>
          <a:xfrm>
            <a:off x="23471215" y="611568"/>
            <a:ext cx="283846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2438339">
              <a:defRPr sz="3000">
                <a:solidFill>
                  <a:schemeClr val="accent5"/>
                </a:solidFill>
                <a:latin typeface="Druk Wide Medium"/>
                <a:ea typeface="Druk Wide Medium"/>
                <a:cs typeface="Druk Wide Medium"/>
                <a:sym typeface="Druk Wide Medium"/>
              </a:defRPr>
            </a:lvl1pPr>
          </a:lstStyle>
          <a:p>
            <a:pPr/>
            <a:r>
              <a:t>*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IMG_4090.jpeg" descr="IMG_409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6920" y="-47875"/>
            <a:ext cx="24697840" cy="18523381"/>
          </a:xfrm>
          <a:prstGeom prst="rect">
            <a:avLst/>
          </a:prstGeom>
          <a:ln w="12700">
            <a:miter lim="400000"/>
          </a:ln>
        </p:spPr>
      </p:pic>
      <p:sp>
        <p:nvSpPr>
          <p:cNvPr id="481" name="Form"/>
          <p:cNvSpPr/>
          <p:nvPr/>
        </p:nvSpPr>
        <p:spPr>
          <a:xfrm>
            <a:off x="18771894" y="-17338"/>
            <a:ext cx="5634187" cy="137535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81" h="21600" fill="norm" stroke="1" extrusionOk="0">
                <a:moveTo>
                  <a:pt x="20117" y="7"/>
                </a:moveTo>
                <a:lnTo>
                  <a:pt x="1931" y="0"/>
                </a:lnTo>
                <a:cubicBezTo>
                  <a:pt x="5454" y="1872"/>
                  <a:pt x="6134" y="4919"/>
                  <a:pt x="3547" y="7239"/>
                </a:cubicBezTo>
                <a:cubicBezTo>
                  <a:pt x="2442" y="8230"/>
                  <a:pt x="752" y="9024"/>
                  <a:pt x="213" y="10166"/>
                </a:cubicBezTo>
                <a:cubicBezTo>
                  <a:pt x="-1419" y="13626"/>
                  <a:pt x="6851" y="15633"/>
                  <a:pt x="6902" y="18965"/>
                </a:cubicBezTo>
                <a:cubicBezTo>
                  <a:pt x="6917" y="19986"/>
                  <a:pt x="6121" y="20956"/>
                  <a:pt x="4737" y="21600"/>
                </a:cubicBezTo>
                <a:lnTo>
                  <a:pt x="20181" y="21577"/>
                </a:lnTo>
                <a:lnTo>
                  <a:pt x="20117" y="7"/>
                </a:lnTo>
                <a:close/>
              </a:path>
            </a:pathLst>
          </a:custGeom>
          <a:solidFill>
            <a:srgbClr val="000000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82" name="Belief in statements"/>
          <p:cNvSpPr txBox="1"/>
          <p:nvPr/>
        </p:nvSpPr>
        <p:spPr>
          <a:xfrm>
            <a:off x="18231102" y="6151562"/>
            <a:ext cx="6715787" cy="1412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2438339">
              <a:lnSpc>
                <a:spcPct val="80000"/>
              </a:lnSpc>
              <a:defRPr spc="-100" sz="5000">
                <a:latin typeface="Druk Wide Bold"/>
                <a:ea typeface="Druk Wide Bold"/>
                <a:cs typeface="Druk Wide Bold"/>
                <a:sym typeface="Druk Wide Bold"/>
              </a:defRPr>
            </a:lvl1pPr>
          </a:lstStyle>
          <a:p>
            <a:pPr>
              <a:defRPr spc="-68" sz="3400"/>
            </a:pPr>
            <a:r>
              <a:rPr spc="-100" sz="5000"/>
              <a:t>Belief in statements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Bild" descr="Bild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5142" y="60222"/>
            <a:ext cx="20684665" cy="13595556"/>
          </a:xfrm>
          <a:prstGeom prst="rect">
            <a:avLst/>
          </a:prstGeom>
          <a:ln w="12700">
            <a:miter lim="400000"/>
          </a:ln>
        </p:spPr>
      </p:pic>
      <p:sp>
        <p:nvSpPr>
          <p:cNvPr id="485" name="Stern"/>
          <p:cNvSpPr/>
          <p:nvPr/>
        </p:nvSpPr>
        <p:spPr>
          <a:xfrm>
            <a:off x="3543019" y="11325879"/>
            <a:ext cx="504654" cy="464065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86" name="Stern"/>
          <p:cNvSpPr/>
          <p:nvPr/>
        </p:nvSpPr>
        <p:spPr>
          <a:xfrm>
            <a:off x="3164590" y="9939163"/>
            <a:ext cx="504654" cy="464065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87" name="Stern"/>
          <p:cNvSpPr/>
          <p:nvPr/>
        </p:nvSpPr>
        <p:spPr>
          <a:xfrm>
            <a:off x="790667" y="9227038"/>
            <a:ext cx="504654" cy="464064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88" name="Stern"/>
          <p:cNvSpPr/>
          <p:nvPr/>
        </p:nvSpPr>
        <p:spPr>
          <a:xfrm>
            <a:off x="4586785" y="8531366"/>
            <a:ext cx="504654" cy="464064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89" name="Stern"/>
          <p:cNvSpPr/>
          <p:nvPr/>
        </p:nvSpPr>
        <p:spPr>
          <a:xfrm>
            <a:off x="1914128" y="7095289"/>
            <a:ext cx="504654" cy="464064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90" name="Stern"/>
          <p:cNvSpPr/>
          <p:nvPr/>
        </p:nvSpPr>
        <p:spPr>
          <a:xfrm>
            <a:off x="3279764" y="7831066"/>
            <a:ext cx="504654" cy="464065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91" name="Stern"/>
          <p:cNvSpPr/>
          <p:nvPr/>
        </p:nvSpPr>
        <p:spPr>
          <a:xfrm>
            <a:off x="1914128" y="3618986"/>
            <a:ext cx="504654" cy="464064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92" name="Stern"/>
          <p:cNvSpPr/>
          <p:nvPr/>
        </p:nvSpPr>
        <p:spPr>
          <a:xfrm>
            <a:off x="445145" y="1475411"/>
            <a:ext cx="504654" cy="464064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93" name="Stern"/>
          <p:cNvSpPr/>
          <p:nvPr/>
        </p:nvSpPr>
        <p:spPr>
          <a:xfrm>
            <a:off x="78541" y="417763"/>
            <a:ext cx="504654" cy="464064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494" name="Rechteck Rechteck" descr="Rechteck Rechteck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6293" y="9159152"/>
            <a:ext cx="15932191" cy="1435726"/>
          </a:xfrm>
          <a:prstGeom prst="rect">
            <a:avLst/>
          </a:prstGeom>
        </p:spPr>
      </p:pic>
      <p:pic>
        <p:nvPicPr>
          <p:cNvPr id="496" name="Rechteck Rechteck" descr="Rechteck Rechteck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47026" y="7127918"/>
            <a:ext cx="12896098" cy="1300232"/>
          </a:xfrm>
          <a:prstGeom prst="rect">
            <a:avLst/>
          </a:prstGeom>
        </p:spPr>
      </p:pic>
      <p:pic>
        <p:nvPicPr>
          <p:cNvPr id="498" name="Rechteck Rechteck" descr="Rechteck Rechteck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94553" y="3551066"/>
            <a:ext cx="17525843" cy="679122"/>
          </a:xfrm>
          <a:prstGeom prst="rect">
            <a:avLst/>
          </a:prstGeom>
        </p:spPr>
      </p:pic>
      <p:sp>
        <p:nvSpPr>
          <p:cNvPr id="500" name="Martial Arts Knowledge…"/>
          <p:cNvSpPr txBox="1"/>
          <p:nvPr/>
        </p:nvSpPr>
        <p:spPr>
          <a:xfrm>
            <a:off x="17614747" y="9336809"/>
            <a:ext cx="4496106" cy="1080412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825500"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Martial Arts Knowledge</a:t>
            </a:r>
          </a:p>
          <a:p>
            <a:pPr defTabSz="825500"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(Myths)</a:t>
            </a:r>
          </a:p>
        </p:txBody>
      </p:sp>
      <p:pic>
        <p:nvPicPr>
          <p:cNvPr id="501" name="Rechteck Rechteck" descr="Rechteck Rechteck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191631" y="11175336"/>
            <a:ext cx="13483539" cy="829667"/>
          </a:xfrm>
          <a:prstGeom prst="rect">
            <a:avLst/>
          </a:prstGeom>
        </p:spPr>
      </p:pic>
      <p:sp>
        <p:nvSpPr>
          <p:cNvPr id="503" name="Danger Perception"/>
          <p:cNvSpPr txBox="1"/>
          <p:nvPr/>
        </p:nvSpPr>
        <p:spPr>
          <a:xfrm>
            <a:off x="18775697" y="11265355"/>
            <a:ext cx="3630474" cy="585113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Danger Perception</a:t>
            </a:r>
          </a:p>
        </p:txBody>
      </p:sp>
      <p:sp>
        <p:nvSpPr>
          <p:cNvPr id="504" name="Conflict Behavior"/>
          <p:cNvSpPr txBox="1"/>
          <p:nvPr/>
        </p:nvSpPr>
        <p:spPr>
          <a:xfrm>
            <a:off x="19691992" y="7485477"/>
            <a:ext cx="3457348" cy="585113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Conflict Behavior </a:t>
            </a:r>
          </a:p>
        </p:txBody>
      </p:sp>
      <p:sp>
        <p:nvSpPr>
          <p:cNvPr id="508" name="Verbindungslinie"/>
          <p:cNvSpPr/>
          <p:nvPr/>
        </p:nvSpPr>
        <p:spPr>
          <a:xfrm>
            <a:off x="19220554" y="3754253"/>
            <a:ext cx="3052130" cy="3731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476" h="21600" fill="norm" stroke="1" extrusionOk="0">
                <a:moveTo>
                  <a:pt x="0" y="0"/>
                </a:moveTo>
                <a:cubicBezTo>
                  <a:pt x="17005" y="2631"/>
                  <a:pt x="21600" y="9831"/>
                  <a:pt x="13785" y="21600"/>
                </a:cubicBezTo>
              </a:path>
            </a:pathLst>
          </a:custGeom>
          <a:ln w="76200">
            <a:solidFill>
              <a:schemeClr val="accent5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509" name="Verbindungslinie"/>
          <p:cNvSpPr/>
          <p:nvPr/>
        </p:nvSpPr>
        <p:spPr>
          <a:xfrm>
            <a:off x="14743138" y="7778039"/>
            <a:ext cx="4368588" cy="3860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387" fill="norm" stroke="1" extrusionOk="0">
                <a:moveTo>
                  <a:pt x="0" y="20209"/>
                </a:moveTo>
                <a:cubicBezTo>
                  <a:pt x="10274" y="21600"/>
                  <a:pt x="17474" y="14864"/>
                  <a:pt x="21600" y="0"/>
                </a:cubicBezTo>
              </a:path>
            </a:pathLst>
          </a:custGeom>
          <a:ln w="76200">
            <a:solidFill>
              <a:schemeClr val="accent5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507" name="Conflict Management"/>
          <p:cNvSpPr txBox="1"/>
          <p:nvPr/>
        </p:nvSpPr>
        <p:spPr>
          <a:xfrm>
            <a:off x="17648611" y="140967"/>
            <a:ext cx="6407714" cy="1412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2438339">
              <a:lnSpc>
                <a:spcPct val="80000"/>
              </a:lnSpc>
              <a:defRPr spc="-100" sz="5000">
                <a:solidFill>
                  <a:srgbClr val="000000"/>
                </a:solidFill>
                <a:latin typeface="Druk Wide Bold"/>
                <a:ea typeface="Druk Wide Bold"/>
                <a:cs typeface="Druk Wide Bold"/>
                <a:sym typeface="Druk Wide Bold"/>
              </a:defRPr>
            </a:lvl1pPr>
          </a:lstStyle>
          <a:p>
            <a:pPr>
              <a:defRPr spc="-68" sz="3400"/>
            </a:pPr>
            <a:r>
              <a:rPr spc="-100" sz="5000"/>
              <a:t>Conflict Management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391" y="150749"/>
            <a:ext cx="20409206" cy="13414502"/>
          </a:xfrm>
          <a:prstGeom prst="rect">
            <a:avLst/>
          </a:prstGeom>
          <a:ln w="12700">
            <a:miter lim="400000"/>
          </a:ln>
        </p:spPr>
      </p:pic>
      <p:sp>
        <p:nvSpPr>
          <p:cNvPr id="514" name="Stern"/>
          <p:cNvSpPr/>
          <p:nvPr/>
        </p:nvSpPr>
        <p:spPr>
          <a:xfrm>
            <a:off x="2663925" y="11935617"/>
            <a:ext cx="504654" cy="464064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15" name="Stern"/>
          <p:cNvSpPr/>
          <p:nvPr/>
        </p:nvSpPr>
        <p:spPr>
          <a:xfrm>
            <a:off x="281707" y="11359918"/>
            <a:ext cx="504654" cy="464064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16" name="Stern"/>
          <p:cNvSpPr/>
          <p:nvPr/>
        </p:nvSpPr>
        <p:spPr>
          <a:xfrm>
            <a:off x="2010587" y="7995086"/>
            <a:ext cx="504654" cy="464064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17" name="Stern"/>
          <p:cNvSpPr/>
          <p:nvPr/>
        </p:nvSpPr>
        <p:spPr>
          <a:xfrm>
            <a:off x="486484" y="6510794"/>
            <a:ext cx="504654" cy="464064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18" name="Stern"/>
          <p:cNvSpPr/>
          <p:nvPr/>
        </p:nvSpPr>
        <p:spPr>
          <a:xfrm>
            <a:off x="4063291" y="4880107"/>
            <a:ext cx="504654" cy="464064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19" name="Stern"/>
          <p:cNvSpPr/>
          <p:nvPr/>
        </p:nvSpPr>
        <p:spPr>
          <a:xfrm>
            <a:off x="15573" y="946123"/>
            <a:ext cx="504654" cy="464064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20" name="Coaching"/>
          <p:cNvSpPr txBox="1"/>
          <p:nvPr/>
        </p:nvSpPr>
        <p:spPr>
          <a:xfrm>
            <a:off x="14405516" y="1940491"/>
            <a:ext cx="6407714" cy="77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2438339">
              <a:lnSpc>
                <a:spcPct val="80000"/>
              </a:lnSpc>
              <a:defRPr spc="-100" sz="5000">
                <a:solidFill>
                  <a:srgbClr val="000000"/>
                </a:solidFill>
                <a:latin typeface="Druk Wide Bold"/>
                <a:ea typeface="Druk Wide Bold"/>
                <a:cs typeface="Druk Wide Bold"/>
                <a:sym typeface="Druk Wide Bold"/>
              </a:defRPr>
            </a:lvl1pPr>
          </a:lstStyle>
          <a:p>
            <a:pPr>
              <a:defRPr spc="-68" sz="3400"/>
            </a:pPr>
            <a:r>
              <a:rPr spc="-100" sz="5000"/>
              <a:t>Coaching</a:t>
            </a:r>
          </a:p>
        </p:txBody>
      </p:sp>
      <p:sp>
        <p:nvSpPr>
          <p:cNvPr id="521" name="Form"/>
          <p:cNvSpPr/>
          <p:nvPr/>
        </p:nvSpPr>
        <p:spPr>
          <a:xfrm>
            <a:off x="18771894" y="-17338"/>
            <a:ext cx="5634187" cy="137535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81" h="21600" fill="norm" stroke="1" extrusionOk="0">
                <a:moveTo>
                  <a:pt x="20117" y="7"/>
                </a:moveTo>
                <a:lnTo>
                  <a:pt x="1931" y="0"/>
                </a:lnTo>
                <a:cubicBezTo>
                  <a:pt x="5454" y="1872"/>
                  <a:pt x="6134" y="4919"/>
                  <a:pt x="3547" y="7239"/>
                </a:cubicBezTo>
                <a:cubicBezTo>
                  <a:pt x="2442" y="8230"/>
                  <a:pt x="752" y="9024"/>
                  <a:pt x="213" y="10166"/>
                </a:cubicBezTo>
                <a:cubicBezTo>
                  <a:pt x="-1419" y="13626"/>
                  <a:pt x="6851" y="15633"/>
                  <a:pt x="6902" y="18965"/>
                </a:cubicBezTo>
                <a:cubicBezTo>
                  <a:pt x="6917" y="19986"/>
                  <a:pt x="6121" y="20956"/>
                  <a:pt x="4737" y="21600"/>
                </a:cubicBezTo>
                <a:lnTo>
                  <a:pt x="20181" y="21577"/>
                </a:lnTo>
                <a:lnTo>
                  <a:pt x="20117" y="7"/>
                </a:lnTo>
                <a:close/>
              </a:path>
            </a:pathLst>
          </a:custGeom>
          <a:solidFill>
            <a:srgbClr val="000000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22" name="Knowledge"/>
          <p:cNvSpPr txBox="1"/>
          <p:nvPr/>
        </p:nvSpPr>
        <p:spPr>
          <a:xfrm>
            <a:off x="18231102" y="6469062"/>
            <a:ext cx="6715787" cy="77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2438339">
              <a:lnSpc>
                <a:spcPct val="80000"/>
              </a:lnSpc>
              <a:defRPr spc="-100" sz="5000">
                <a:latin typeface="Druk Wide Bold"/>
                <a:ea typeface="Druk Wide Bold"/>
                <a:cs typeface="Druk Wide Bold"/>
                <a:sym typeface="Druk Wide Bold"/>
              </a:defRPr>
            </a:lvl1pPr>
          </a:lstStyle>
          <a:p>
            <a:pPr>
              <a:defRPr spc="-68" sz="3400"/>
            </a:pPr>
            <a:r>
              <a:rPr spc="-100" sz="5000"/>
              <a:t>Knowledge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IMG_0712.jpeg" descr="IMG_07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15866" y="-1"/>
            <a:ext cx="18288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25" name="IMG_6785.jpeg" descr="IMG_6785.jpeg"/>
          <p:cNvPicPr>
            <a:picLocks noChangeAspect="1"/>
          </p:cNvPicPr>
          <p:nvPr/>
        </p:nvPicPr>
        <p:blipFill>
          <a:blip r:embed="rId3">
            <a:extLst/>
          </a:blip>
          <a:srcRect l="8850" t="0" r="28061" b="0"/>
          <a:stretch>
            <a:fillRect/>
          </a:stretch>
        </p:blipFill>
        <p:spPr>
          <a:xfrm>
            <a:off x="9988" y="0"/>
            <a:ext cx="11537422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526" name="Linien"/>
          <p:cNvSpPr/>
          <p:nvPr/>
        </p:nvSpPr>
        <p:spPr>
          <a:xfrm flipV="1">
            <a:off x="11557000" y="7916"/>
            <a:ext cx="1" cy="13700168"/>
          </a:xfrm>
          <a:prstGeom prst="line">
            <a:avLst/>
          </a:prstGeom>
          <a:ln w="2540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27" name="Social Competence Training"/>
          <p:cNvSpPr txBox="1"/>
          <p:nvPr/>
        </p:nvSpPr>
        <p:spPr>
          <a:xfrm>
            <a:off x="405167" y="855541"/>
            <a:ext cx="8841783" cy="2428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2438339">
              <a:lnSpc>
                <a:spcPct val="80000"/>
              </a:lnSpc>
              <a:defRPr spc="-119" sz="6000">
                <a:latin typeface="Druk Wide Bold"/>
                <a:ea typeface="Druk Wide Bold"/>
                <a:cs typeface="Druk Wide Bold"/>
                <a:sym typeface="Druk Wide Bold"/>
              </a:defRPr>
            </a:lvl1pPr>
          </a:lstStyle>
          <a:p>
            <a:pPr/>
            <a:r>
              <a:t>Social Competence Training</a:t>
            </a:r>
          </a:p>
        </p:txBody>
      </p:sp>
      <p:sp>
        <p:nvSpPr>
          <p:cNvPr id="528" name="Rechteck"/>
          <p:cNvSpPr/>
          <p:nvPr/>
        </p:nvSpPr>
        <p:spPr>
          <a:xfrm>
            <a:off x="4840287" y="7733521"/>
            <a:ext cx="13433426" cy="367306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29" name="Soft Skills"/>
          <p:cNvSpPr txBox="1"/>
          <p:nvPr/>
        </p:nvSpPr>
        <p:spPr>
          <a:xfrm>
            <a:off x="6662215" y="9418230"/>
            <a:ext cx="2530857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000">
                <a:solidFill>
                  <a:srgbClr val="000000"/>
                </a:solidFill>
              </a:defRPr>
            </a:lvl1pPr>
          </a:lstStyle>
          <a:p>
            <a:pPr/>
            <a:r>
              <a:t>Soft Skills</a:t>
            </a:r>
          </a:p>
        </p:txBody>
      </p:sp>
      <p:sp>
        <p:nvSpPr>
          <p:cNvPr id="530" name="Hard Skills"/>
          <p:cNvSpPr txBox="1"/>
          <p:nvPr/>
        </p:nvSpPr>
        <p:spPr>
          <a:xfrm>
            <a:off x="13867051" y="9418230"/>
            <a:ext cx="2709673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000">
                <a:solidFill>
                  <a:srgbClr val="000000"/>
                </a:solidFill>
              </a:defRPr>
            </a:lvl1pPr>
          </a:lstStyle>
          <a:p>
            <a:pPr/>
            <a:r>
              <a:t>Hard Skills</a:t>
            </a:r>
          </a:p>
        </p:txBody>
      </p:sp>
      <p:sp>
        <p:nvSpPr>
          <p:cNvPr id="531" name="Police Use…"/>
          <p:cNvSpPr txBox="1"/>
          <p:nvPr/>
        </p:nvSpPr>
        <p:spPr>
          <a:xfrm>
            <a:off x="12216166" y="855541"/>
            <a:ext cx="8248389" cy="2428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2438339">
              <a:lnSpc>
                <a:spcPct val="80000"/>
              </a:lnSpc>
              <a:defRPr spc="-119" sz="6000">
                <a:latin typeface="Druk Wide Bold"/>
                <a:ea typeface="Druk Wide Bold"/>
                <a:cs typeface="Druk Wide Bold"/>
                <a:sym typeface="Druk Wide Bold"/>
              </a:defRPr>
            </a:pPr>
            <a:r>
              <a:t>Police Use </a:t>
            </a:r>
          </a:p>
          <a:p>
            <a:pPr algn="l" defTabSz="2438339">
              <a:lnSpc>
                <a:spcPct val="80000"/>
              </a:lnSpc>
              <a:defRPr spc="-119" sz="6000">
                <a:latin typeface="Druk Wide Bold"/>
                <a:ea typeface="Druk Wide Bold"/>
                <a:cs typeface="Druk Wide Bold"/>
                <a:sym typeface="Druk Wide Bold"/>
              </a:defRPr>
            </a:pPr>
            <a:r>
              <a:t>of Force </a:t>
            </a:r>
          </a:p>
          <a:p>
            <a:pPr algn="l" defTabSz="2438339">
              <a:lnSpc>
                <a:spcPct val="80000"/>
              </a:lnSpc>
              <a:defRPr spc="-119" sz="6000">
                <a:latin typeface="Druk Wide Bold"/>
                <a:ea typeface="Druk Wide Bold"/>
                <a:cs typeface="Druk Wide Bold"/>
                <a:sym typeface="Druk Wide Bold"/>
              </a:defRPr>
            </a:pPr>
            <a:r>
              <a:t>Training</a:t>
            </a:r>
          </a:p>
        </p:txBody>
      </p:sp>
      <p:sp>
        <p:nvSpPr>
          <p:cNvPr id="532" name="Observable Tendency"/>
          <p:cNvSpPr txBox="1"/>
          <p:nvPr/>
        </p:nvSpPr>
        <p:spPr>
          <a:xfrm>
            <a:off x="8898382" y="8071971"/>
            <a:ext cx="5317237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000">
                <a:solidFill>
                  <a:srgbClr val="000000"/>
                </a:solidFill>
              </a:defRPr>
            </a:lvl1pPr>
          </a:lstStyle>
          <a:p>
            <a:pPr/>
            <a:r>
              <a:t>Observable Tendency</a:t>
            </a:r>
          </a:p>
        </p:txBody>
      </p:sp>
      <p:sp>
        <p:nvSpPr>
          <p:cNvPr id="533" name="Form"/>
          <p:cNvSpPr/>
          <p:nvPr/>
        </p:nvSpPr>
        <p:spPr>
          <a:xfrm>
            <a:off x="18771894" y="-17338"/>
            <a:ext cx="5634187" cy="137535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81" h="21600" fill="norm" stroke="1" extrusionOk="0">
                <a:moveTo>
                  <a:pt x="20117" y="7"/>
                </a:moveTo>
                <a:lnTo>
                  <a:pt x="1931" y="0"/>
                </a:lnTo>
                <a:cubicBezTo>
                  <a:pt x="5454" y="1872"/>
                  <a:pt x="6134" y="4919"/>
                  <a:pt x="3547" y="7239"/>
                </a:cubicBezTo>
                <a:cubicBezTo>
                  <a:pt x="2442" y="8230"/>
                  <a:pt x="752" y="9024"/>
                  <a:pt x="213" y="10166"/>
                </a:cubicBezTo>
                <a:cubicBezTo>
                  <a:pt x="-1419" y="13626"/>
                  <a:pt x="6851" y="15633"/>
                  <a:pt x="6902" y="18965"/>
                </a:cubicBezTo>
                <a:cubicBezTo>
                  <a:pt x="6917" y="19986"/>
                  <a:pt x="6121" y="20956"/>
                  <a:pt x="4737" y="21600"/>
                </a:cubicBezTo>
                <a:lnTo>
                  <a:pt x="20181" y="21577"/>
                </a:lnTo>
                <a:lnTo>
                  <a:pt x="20117" y="7"/>
                </a:lnTo>
                <a:close/>
              </a:path>
            </a:pathLst>
          </a:custGeom>
          <a:solidFill>
            <a:srgbClr val="000000"/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34" name="Belief in statements"/>
          <p:cNvSpPr txBox="1"/>
          <p:nvPr/>
        </p:nvSpPr>
        <p:spPr>
          <a:xfrm>
            <a:off x="18231102" y="6151562"/>
            <a:ext cx="6715787" cy="1412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2438339">
              <a:lnSpc>
                <a:spcPct val="80000"/>
              </a:lnSpc>
              <a:defRPr spc="-100" sz="5000">
                <a:latin typeface="Druk Wide Bold"/>
                <a:ea typeface="Druk Wide Bold"/>
                <a:cs typeface="Druk Wide Bold"/>
                <a:sym typeface="Druk Wide Bold"/>
              </a:defRPr>
            </a:lvl1pPr>
          </a:lstStyle>
          <a:p>
            <a:pPr>
              <a:defRPr spc="-68" sz="3400"/>
            </a:pPr>
            <a:r>
              <a:rPr spc="-100" sz="5000"/>
              <a:t>Belief in statements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Results"/>
          <p:cNvSpPr txBox="1"/>
          <p:nvPr/>
        </p:nvSpPr>
        <p:spPr>
          <a:xfrm>
            <a:off x="15780633" y="1702207"/>
            <a:ext cx="4085210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2438339">
              <a:lnSpc>
                <a:spcPct val="80000"/>
              </a:lnSpc>
              <a:defRPr spc="-119" sz="6000">
                <a:latin typeface="Druk Wide Bold"/>
                <a:ea typeface="Druk Wide Bold"/>
                <a:cs typeface="Druk Wide Bold"/>
                <a:sym typeface="Druk Wide Bold"/>
              </a:defRPr>
            </a:lvl1pPr>
          </a:lstStyle>
          <a:p>
            <a:pPr/>
            <a:r>
              <a:t>Results</a:t>
            </a:r>
          </a:p>
        </p:txBody>
      </p:sp>
      <p:pic>
        <p:nvPicPr>
          <p:cNvPr id="537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50" y="142998"/>
            <a:ext cx="19994529" cy="13430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538" name="Rechteck Rechteck" descr="Rechteck Rechteck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25475" y="6826584"/>
            <a:ext cx="9555632" cy="5792614"/>
          </a:xfrm>
          <a:prstGeom prst="rect">
            <a:avLst/>
          </a:prstGeom>
        </p:spPr>
      </p:pic>
      <p:sp>
        <p:nvSpPr>
          <p:cNvPr id="540" name="Neuomyth &amp; Assertions about the Brain…"/>
          <p:cNvSpPr txBox="1"/>
          <p:nvPr/>
        </p:nvSpPr>
        <p:spPr>
          <a:xfrm>
            <a:off x="20662028" y="5959692"/>
            <a:ext cx="3019360" cy="1566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t>Neuomyth &amp; Assertions about the Brain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(Bailey et al., 2018)</a:t>
            </a:r>
          </a:p>
        </p:txBody>
      </p:sp>
      <p:pic>
        <p:nvPicPr>
          <p:cNvPr id="541" name="Rechteck Rechteck" descr="Rechteck Rechteck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741928" y="915170"/>
            <a:ext cx="9522726" cy="5910360"/>
          </a:xfrm>
          <a:prstGeom prst="rect">
            <a:avLst/>
          </a:prstGeom>
        </p:spPr>
      </p:pic>
      <p:sp>
        <p:nvSpPr>
          <p:cNvPr id="543" name="Stern"/>
          <p:cNvSpPr/>
          <p:nvPr/>
        </p:nvSpPr>
        <p:spPr>
          <a:xfrm>
            <a:off x="15599689" y="1079979"/>
            <a:ext cx="504654" cy="464064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44" name="Abbrechen"/>
          <p:cNvSpPr/>
          <p:nvPr/>
        </p:nvSpPr>
        <p:spPr>
          <a:xfrm>
            <a:off x="8288872" y="1261527"/>
            <a:ext cx="504654" cy="5046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9" y="0"/>
                </a:moveTo>
                <a:cubicBezTo>
                  <a:pt x="7321" y="0"/>
                  <a:pt x="4803" y="1006"/>
                  <a:pt x="2881" y="3016"/>
                </a:cubicBezTo>
                <a:cubicBezTo>
                  <a:pt x="-961" y="7037"/>
                  <a:pt x="-961" y="13558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8"/>
                  <a:pt x="20639" y="7037"/>
                  <a:pt x="16797" y="3016"/>
                </a:cubicBezTo>
                <a:cubicBezTo>
                  <a:pt x="14875" y="1006"/>
                  <a:pt x="12357" y="0"/>
                  <a:pt x="9839" y="0"/>
                </a:cubicBezTo>
                <a:close/>
                <a:moveTo>
                  <a:pt x="6165" y="4684"/>
                </a:moveTo>
                <a:cubicBezTo>
                  <a:pt x="6180" y="4684"/>
                  <a:pt x="6194" y="4690"/>
                  <a:pt x="6205" y="4702"/>
                </a:cubicBezTo>
                <a:lnTo>
                  <a:pt x="9799" y="8462"/>
                </a:lnTo>
                <a:cubicBezTo>
                  <a:pt x="9822" y="8486"/>
                  <a:pt x="9858" y="8486"/>
                  <a:pt x="9881" y="8462"/>
                </a:cubicBezTo>
                <a:lnTo>
                  <a:pt x="13474" y="4702"/>
                </a:lnTo>
                <a:cubicBezTo>
                  <a:pt x="13497" y="4678"/>
                  <a:pt x="13533" y="4678"/>
                  <a:pt x="13556" y="4702"/>
                </a:cubicBezTo>
                <a:lnTo>
                  <a:pt x="15186" y="6408"/>
                </a:lnTo>
                <a:cubicBezTo>
                  <a:pt x="15209" y="6432"/>
                  <a:pt x="15209" y="6471"/>
                  <a:pt x="15186" y="6495"/>
                </a:cubicBezTo>
                <a:lnTo>
                  <a:pt x="11593" y="10254"/>
                </a:lnTo>
                <a:cubicBezTo>
                  <a:pt x="11570" y="10278"/>
                  <a:pt x="11570" y="10317"/>
                  <a:pt x="11593" y="10341"/>
                </a:cubicBezTo>
                <a:lnTo>
                  <a:pt x="15186" y="14100"/>
                </a:lnTo>
                <a:cubicBezTo>
                  <a:pt x="15209" y="14124"/>
                  <a:pt x="15209" y="14162"/>
                  <a:pt x="15186" y="14186"/>
                </a:cubicBezTo>
                <a:lnTo>
                  <a:pt x="13556" y="15892"/>
                </a:lnTo>
                <a:cubicBezTo>
                  <a:pt x="13533" y="15916"/>
                  <a:pt x="13497" y="15916"/>
                  <a:pt x="13474" y="15892"/>
                </a:cubicBezTo>
                <a:lnTo>
                  <a:pt x="9881" y="12133"/>
                </a:lnTo>
                <a:cubicBezTo>
                  <a:pt x="9858" y="12109"/>
                  <a:pt x="9822" y="12109"/>
                  <a:pt x="9799" y="12133"/>
                </a:cubicBezTo>
                <a:lnTo>
                  <a:pt x="6205" y="15892"/>
                </a:lnTo>
                <a:cubicBezTo>
                  <a:pt x="6183" y="15916"/>
                  <a:pt x="6147" y="15916"/>
                  <a:pt x="6124" y="15892"/>
                </a:cubicBezTo>
                <a:lnTo>
                  <a:pt x="4493" y="14186"/>
                </a:lnTo>
                <a:cubicBezTo>
                  <a:pt x="4471" y="14162"/>
                  <a:pt x="4471" y="14124"/>
                  <a:pt x="4493" y="14100"/>
                </a:cubicBezTo>
                <a:lnTo>
                  <a:pt x="8085" y="10341"/>
                </a:lnTo>
                <a:cubicBezTo>
                  <a:pt x="8108" y="10317"/>
                  <a:pt x="8108" y="10278"/>
                  <a:pt x="8085" y="10254"/>
                </a:cubicBezTo>
                <a:lnTo>
                  <a:pt x="4493" y="6495"/>
                </a:lnTo>
                <a:cubicBezTo>
                  <a:pt x="4471" y="6471"/>
                  <a:pt x="4471" y="6432"/>
                  <a:pt x="4493" y="6408"/>
                </a:cubicBezTo>
                <a:lnTo>
                  <a:pt x="6124" y="4702"/>
                </a:lnTo>
                <a:cubicBezTo>
                  <a:pt x="6135" y="4690"/>
                  <a:pt x="6151" y="4684"/>
                  <a:pt x="6165" y="4684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45" name="Abbrechen"/>
          <p:cNvSpPr/>
          <p:nvPr/>
        </p:nvSpPr>
        <p:spPr>
          <a:xfrm>
            <a:off x="8288872" y="2312746"/>
            <a:ext cx="504654" cy="5046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9" y="0"/>
                </a:moveTo>
                <a:cubicBezTo>
                  <a:pt x="7321" y="0"/>
                  <a:pt x="4803" y="1006"/>
                  <a:pt x="2881" y="3016"/>
                </a:cubicBezTo>
                <a:cubicBezTo>
                  <a:pt x="-961" y="7037"/>
                  <a:pt x="-961" y="13558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8"/>
                  <a:pt x="20639" y="7037"/>
                  <a:pt x="16797" y="3016"/>
                </a:cubicBezTo>
                <a:cubicBezTo>
                  <a:pt x="14875" y="1006"/>
                  <a:pt x="12357" y="0"/>
                  <a:pt x="9839" y="0"/>
                </a:cubicBezTo>
                <a:close/>
                <a:moveTo>
                  <a:pt x="6165" y="4684"/>
                </a:moveTo>
                <a:cubicBezTo>
                  <a:pt x="6180" y="4684"/>
                  <a:pt x="6194" y="4690"/>
                  <a:pt x="6205" y="4702"/>
                </a:cubicBezTo>
                <a:lnTo>
                  <a:pt x="9799" y="8462"/>
                </a:lnTo>
                <a:cubicBezTo>
                  <a:pt x="9822" y="8486"/>
                  <a:pt x="9858" y="8486"/>
                  <a:pt x="9881" y="8462"/>
                </a:cubicBezTo>
                <a:lnTo>
                  <a:pt x="13474" y="4702"/>
                </a:lnTo>
                <a:cubicBezTo>
                  <a:pt x="13497" y="4678"/>
                  <a:pt x="13533" y="4678"/>
                  <a:pt x="13556" y="4702"/>
                </a:cubicBezTo>
                <a:lnTo>
                  <a:pt x="15186" y="6408"/>
                </a:lnTo>
                <a:cubicBezTo>
                  <a:pt x="15209" y="6432"/>
                  <a:pt x="15209" y="6471"/>
                  <a:pt x="15186" y="6495"/>
                </a:cubicBezTo>
                <a:lnTo>
                  <a:pt x="11593" y="10254"/>
                </a:lnTo>
                <a:cubicBezTo>
                  <a:pt x="11570" y="10278"/>
                  <a:pt x="11570" y="10317"/>
                  <a:pt x="11593" y="10341"/>
                </a:cubicBezTo>
                <a:lnTo>
                  <a:pt x="15186" y="14100"/>
                </a:lnTo>
                <a:cubicBezTo>
                  <a:pt x="15209" y="14124"/>
                  <a:pt x="15209" y="14162"/>
                  <a:pt x="15186" y="14186"/>
                </a:cubicBezTo>
                <a:lnTo>
                  <a:pt x="13556" y="15892"/>
                </a:lnTo>
                <a:cubicBezTo>
                  <a:pt x="13533" y="15916"/>
                  <a:pt x="13497" y="15916"/>
                  <a:pt x="13474" y="15892"/>
                </a:cubicBezTo>
                <a:lnTo>
                  <a:pt x="9881" y="12133"/>
                </a:lnTo>
                <a:cubicBezTo>
                  <a:pt x="9858" y="12109"/>
                  <a:pt x="9822" y="12109"/>
                  <a:pt x="9799" y="12133"/>
                </a:cubicBezTo>
                <a:lnTo>
                  <a:pt x="6205" y="15892"/>
                </a:lnTo>
                <a:cubicBezTo>
                  <a:pt x="6183" y="15916"/>
                  <a:pt x="6147" y="15916"/>
                  <a:pt x="6124" y="15892"/>
                </a:cubicBezTo>
                <a:lnTo>
                  <a:pt x="4493" y="14186"/>
                </a:lnTo>
                <a:cubicBezTo>
                  <a:pt x="4471" y="14162"/>
                  <a:pt x="4471" y="14124"/>
                  <a:pt x="4493" y="14100"/>
                </a:cubicBezTo>
                <a:lnTo>
                  <a:pt x="8085" y="10341"/>
                </a:lnTo>
                <a:cubicBezTo>
                  <a:pt x="8108" y="10317"/>
                  <a:pt x="8108" y="10278"/>
                  <a:pt x="8085" y="10254"/>
                </a:cubicBezTo>
                <a:lnTo>
                  <a:pt x="4493" y="6495"/>
                </a:lnTo>
                <a:cubicBezTo>
                  <a:pt x="4471" y="6471"/>
                  <a:pt x="4471" y="6432"/>
                  <a:pt x="4493" y="6408"/>
                </a:cubicBezTo>
                <a:lnTo>
                  <a:pt x="6124" y="4702"/>
                </a:lnTo>
                <a:cubicBezTo>
                  <a:pt x="6135" y="4690"/>
                  <a:pt x="6151" y="4684"/>
                  <a:pt x="6165" y="4684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46" name="Abbrechen"/>
          <p:cNvSpPr/>
          <p:nvPr/>
        </p:nvSpPr>
        <p:spPr>
          <a:xfrm>
            <a:off x="8288872" y="12264761"/>
            <a:ext cx="504654" cy="5046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9" y="0"/>
                </a:moveTo>
                <a:cubicBezTo>
                  <a:pt x="7321" y="0"/>
                  <a:pt x="4803" y="1006"/>
                  <a:pt x="2881" y="3016"/>
                </a:cubicBezTo>
                <a:cubicBezTo>
                  <a:pt x="-961" y="7037"/>
                  <a:pt x="-961" y="13558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8"/>
                  <a:pt x="20639" y="7037"/>
                  <a:pt x="16797" y="3016"/>
                </a:cubicBezTo>
                <a:cubicBezTo>
                  <a:pt x="14875" y="1006"/>
                  <a:pt x="12357" y="0"/>
                  <a:pt x="9839" y="0"/>
                </a:cubicBezTo>
                <a:close/>
                <a:moveTo>
                  <a:pt x="6165" y="4684"/>
                </a:moveTo>
                <a:cubicBezTo>
                  <a:pt x="6180" y="4684"/>
                  <a:pt x="6194" y="4690"/>
                  <a:pt x="6205" y="4702"/>
                </a:cubicBezTo>
                <a:lnTo>
                  <a:pt x="9799" y="8462"/>
                </a:lnTo>
                <a:cubicBezTo>
                  <a:pt x="9822" y="8486"/>
                  <a:pt x="9858" y="8486"/>
                  <a:pt x="9881" y="8462"/>
                </a:cubicBezTo>
                <a:lnTo>
                  <a:pt x="13474" y="4702"/>
                </a:lnTo>
                <a:cubicBezTo>
                  <a:pt x="13497" y="4678"/>
                  <a:pt x="13533" y="4678"/>
                  <a:pt x="13556" y="4702"/>
                </a:cubicBezTo>
                <a:lnTo>
                  <a:pt x="15186" y="6408"/>
                </a:lnTo>
                <a:cubicBezTo>
                  <a:pt x="15209" y="6432"/>
                  <a:pt x="15209" y="6471"/>
                  <a:pt x="15186" y="6495"/>
                </a:cubicBezTo>
                <a:lnTo>
                  <a:pt x="11593" y="10254"/>
                </a:lnTo>
                <a:cubicBezTo>
                  <a:pt x="11570" y="10278"/>
                  <a:pt x="11570" y="10317"/>
                  <a:pt x="11593" y="10341"/>
                </a:cubicBezTo>
                <a:lnTo>
                  <a:pt x="15186" y="14100"/>
                </a:lnTo>
                <a:cubicBezTo>
                  <a:pt x="15209" y="14124"/>
                  <a:pt x="15209" y="14162"/>
                  <a:pt x="15186" y="14186"/>
                </a:cubicBezTo>
                <a:lnTo>
                  <a:pt x="13556" y="15892"/>
                </a:lnTo>
                <a:cubicBezTo>
                  <a:pt x="13533" y="15916"/>
                  <a:pt x="13497" y="15916"/>
                  <a:pt x="13474" y="15892"/>
                </a:cubicBezTo>
                <a:lnTo>
                  <a:pt x="9881" y="12133"/>
                </a:lnTo>
                <a:cubicBezTo>
                  <a:pt x="9858" y="12109"/>
                  <a:pt x="9822" y="12109"/>
                  <a:pt x="9799" y="12133"/>
                </a:cubicBezTo>
                <a:lnTo>
                  <a:pt x="6205" y="15892"/>
                </a:lnTo>
                <a:cubicBezTo>
                  <a:pt x="6183" y="15916"/>
                  <a:pt x="6147" y="15916"/>
                  <a:pt x="6124" y="15892"/>
                </a:cubicBezTo>
                <a:lnTo>
                  <a:pt x="4493" y="14186"/>
                </a:lnTo>
                <a:cubicBezTo>
                  <a:pt x="4471" y="14162"/>
                  <a:pt x="4471" y="14124"/>
                  <a:pt x="4493" y="14100"/>
                </a:cubicBezTo>
                <a:lnTo>
                  <a:pt x="8085" y="10341"/>
                </a:lnTo>
                <a:cubicBezTo>
                  <a:pt x="8108" y="10317"/>
                  <a:pt x="8108" y="10278"/>
                  <a:pt x="8085" y="10254"/>
                </a:cubicBezTo>
                <a:lnTo>
                  <a:pt x="4493" y="6495"/>
                </a:lnTo>
                <a:cubicBezTo>
                  <a:pt x="4471" y="6471"/>
                  <a:pt x="4471" y="6432"/>
                  <a:pt x="4493" y="6408"/>
                </a:cubicBezTo>
                <a:lnTo>
                  <a:pt x="6124" y="4702"/>
                </a:lnTo>
                <a:cubicBezTo>
                  <a:pt x="6135" y="4690"/>
                  <a:pt x="6151" y="4684"/>
                  <a:pt x="6165" y="4684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47" name="Abbrechen"/>
          <p:cNvSpPr/>
          <p:nvPr/>
        </p:nvSpPr>
        <p:spPr>
          <a:xfrm>
            <a:off x="8288872" y="3363965"/>
            <a:ext cx="504654" cy="5046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9" y="0"/>
                </a:moveTo>
                <a:cubicBezTo>
                  <a:pt x="7321" y="0"/>
                  <a:pt x="4803" y="1006"/>
                  <a:pt x="2881" y="3016"/>
                </a:cubicBezTo>
                <a:cubicBezTo>
                  <a:pt x="-961" y="7037"/>
                  <a:pt x="-961" y="13558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8"/>
                  <a:pt x="20639" y="7037"/>
                  <a:pt x="16797" y="3016"/>
                </a:cubicBezTo>
                <a:cubicBezTo>
                  <a:pt x="14875" y="1006"/>
                  <a:pt x="12357" y="0"/>
                  <a:pt x="9839" y="0"/>
                </a:cubicBezTo>
                <a:close/>
                <a:moveTo>
                  <a:pt x="6165" y="4684"/>
                </a:moveTo>
                <a:cubicBezTo>
                  <a:pt x="6180" y="4684"/>
                  <a:pt x="6194" y="4690"/>
                  <a:pt x="6205" y="4702"/>
                </a:cubicBezTo>
                <a:lnTo>
                  <a:pt x="9799" y="8462"/>
                </a:lnTo>
                <a:cubicBezTo>
                  <a:pt x="9822" y="8486"/>
                  <a:pt x="9858" y="8486"/>
                  <a:pt x="9881" y="8462"/>
                </a:cubicBezTo>
                <a:lnTo>
                  <a:pt x="13474" y="4702"/>
                </a:lnTo>
                <a:cubicBezTo>
                  <a:pt x="13497" y="4678"/>
                  <a:pt x="13533" y="4678"/>
                  <a:pt x="13556" y="4702"/>
                </a:cubicBezTo>
                <a:lnTo>
                  <a:pt x="15186" y="6408"/>
                </a:lnTo>
                <a:cubicBezTo>
                  <a:pt x="15209" y="6432"/>
                  <a:pt x="15209" y="6471"/>
                  <a:pt x="15186" y="6495"/>
                </a:cubicBezTo>
                <a:lnTo>
                  <a:pt x="11593" y="10254"/>
                </a:lnTo>
                <a:cubicBezTo>
                  <a:pt x="11570" y="10278"/>
                  <a:pt x="11570" y="10317"/>
                  <a:pt x="11593" y="10341"/>
                </a:cubicBezTo>
                <a:lnTo>
                  <a:pt x="15186" y="14100"/>
                </a:lnTo>
                <a:cubicBezTo>
                  <a:pt x="15209" y="14124"/>
                  <a:pt x="15209" y="14162"/>
                  <a:pt x="15186" y="14186"/>
                </a:cubicBezTo>
                <a:lnTo>
                  <a:pt x="13556" y="15892"/>
                </a:lnTo>
                <a:cubicBezTo>
                  <a:pt x="13533" y="15916"/>
                  <a:pt x="13497" y="15916"/>
                  <a:pt x="13474" y="15892"/>
                </a:cubicBezTo>
                <a:lnTo>
                  <a:pt x="9881" y="12133"/>
                </a:lnTo>
                <a:cubicBezTo>
                  <a:pt x="9858" y="12109"/>
                  <a:pt x="9822" y="12109"/>
                  <a:pt x="9799" y="12133"/>
                </a:cubicBezTo>
                <a:lnTo>
                  <a:pt x="6205" y="15892"/>
                </a:lnTo>
                <a:cubicBezTo>
                  <a:pt x="6183" y="15916"/>
                  <a:pt x="6147" y="15916"/>
                  <a:pt x="6124" y="15892"/>
                </a:cubicBezTo>
                <a:lnTo>
                  <a:pt x="4493" y="14186"/>
                </a:lnTo>
                <a:cubicBezTo>
                  <a:pt x="4471" y="14162"/>
                  <a:pt x="4471" y="14124"/>
                  <a:pt x="4493" y="14100"/>
                </a:cubicBezTo>
                <a:lnTo>
                  <a:pt x="8085" y="10341"/>
                </a:lnTo>
                <a:cubicBezTo>
                  <a:pt x="8108" y="10317"/>
                  <a:pt x="8108" y="10278"/>
                  <a:pt x="8085" y="10254"/>
                </a:cubicBezTo>
                <a:lnTo>
                  <a:pt x="4493" y="6495"/>
                </a:lnTo>
                <a:cubicBezTo>
                  <a:pt x="4471" y="6471"/>
                  <a:pt x="4471" y="6432"/>
                  <a:pt x="4493" y="6408"/>
                </a:cubicBezTo>
                <a:lnTo>
                  <a:pt x="6124" y="4702"/>
                </a:lnTo>
                <a:cubicBezTo>
                  <a:pt x="6135" y="4690"/>
                  <a:pt x="6151" y="4684"/>
                  <a:pt x="6165" y="4684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48" name="Abbrechen"/>
          <p:cNvSpPr/>
          <p:nvPr/>
        </p:nvSpPr>
        <p:spPr>
          <a:xfrm>
            <a:off x="8288872" y="4401620"/>
            <a:ext cx="504654" cy="5046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9" y="0"/>
                </a:moveTo>
                <a:cubicBezTo>
                  <a:pt x="7321" y="0"/>
                  <a:pt x="4803" y="1006"/>
                  <a:pt x="2881" y="3016"/>
                </a:cubicBezTo>
                <a:cubicBezTo>
                  <a:pt x="-961" y="7037"/>
                  <a:pt x="-961" y="13558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8"/>
                  <a:pt x="20639" y="7037"/>
                  <a:pt x="16797" y="3016"/>
                </a:cubicBezTo>
                <a:cubicBezTo>
                  <a:pt x="14875" y="1006"/>
                  <a:pt x="12357" y="0"/>
                  <a:pt x="9839" y="0"/>
                </a:cubicBezTo>
                <a:close/>
                <a:moveTo>
                  <a:pt x="6165" y="4684"/>
                </a:moveTo>
                <a:cubicBezTo>
                  <a:pt x="6180" y="4684"/>
                  <a:pt x="6194" y="4690"/>
                  <a:pt x="6205" y="4702"/>
                </a:cubicBezTo>
                <a:lnTo>
                  <a:pt x="9799" y="8462"/>
                </a:lnTo>
                <a:cubicBezTo>
                  <a:pt x="9822" y="8486"/>
                  <a:pt x="9858" y="8486"/>
                  <a:pt x="9881" y="8462"/>
                </a:cubicBezTo>
                <a:lnTo>
                  <a:pt x="13474" y="4702"/>
                </a:lnTo>
                <a:cubicBezTo>
                  <a:pt x="13497" y="4678"/>
                  <a:pt x="13533" y="4678"/>
                  <a:pt x="13556" y="4702"/>
                </a:cubicBezTo>
                <a:lnTo>
                  <a:pt x="15186" y="6408"/>
                </a:lnTo>
                <a:cubicBezTo>
                  <a:pt x="15209" y="6432"/>
                  <a:pt x="15209" y="6471"/>
                  <a:pt x="15186" y="6495"/>
                </a:cubicBezTo>
                <a:lnTo>
                  <a:pt x="11593" y="10254"/>
                </a:lnTo>
                <a:cubicBezTo>
                  <a:pt x="11570" y="10278"/>
                  <a:pt x="11570" y="10317"/>
                  <a:pt x="11593" y="10341"/>
                </a:cubicBezTo>
                <a:lnTo>
                  <a:pt x="15186" y="14100"/>
                </a:lnTo>
                <a:cubicBezTo>
                  <a:pt x="15209" y="14124"/>
                  <a:pt x="15209" y="14162"/>
                  <a:pt x="15186" y="14186"/>
                </a:cubicBezTo>
                <a:lnTo>
                  <a:pt x="13556" y="15892"/>
                </a:lnTo>
                <a:cubicBezTo>
                  <a:pt x="13533" y="15916"/>
                  <a:pt x="13497" y="15916"/>
                  <a:pt x="13474" y="15892"/>
                </a:cubicBezTo>
                <a:lnTo>
                  <a:pt x="9881" y="12133"/>
                </a:lnTo>
                <a:cubicBezTo>
                  <a:pt x="9858" y="12109"/>
                  <a:pt x="9822" y="12109"/>
                  <a:pt x="9799" y="12133"/>
                </a:cubicBezTo>
                <a:lnTo>
                  <a:pt x="6205" y="15892"/>
                </a:lnTo>
                <a:cubicBezTo>
                  <a:pt x="6183" y="15916"/>
                  <a:pt x="6147" y="15916"/>
                  <a:pt x="6124" y="15892"/>
                </a:cubicBezTo>
                <a:lnTo>
                  <a:pt x="4493" y="14186"/>
                </a:lnTo>
                <a:cubicBezTo>
                  <a:pt x="4471" y="14162"/>
                  <a:pt x="4471" y="14124"/>
                  <a:pt x="4493" y="14100"/>
                </a:cubicBezTo>
                <a:lnTo>
                  <a:pt x="8085" y="10341"/>
                </a:lnTo>
                <a:cubicBezTo>
                  <a:pt x="8108" y="10317"/>
                  <a:pt x="8108" y="10278"/>
                  <a:pt x="8085" y="10254"/>
                </a:cubicBezTo>
                <a:lnTo>
                  <a:pt x="4493" y="6495"/>
                </a:lnTo>
                <a:cubicBezTo>
                  <a:pt x="4471" y="6471"/>
                  <a:pt x="4471" y="6432"/>
                  <a:pt x="4493" y="6408"/>
                </a:cubicBezTo>
                <a:lnTo>
                  <a:pt x="6124" y="4702"/>
                </a:lnTo>
                <a:cubicBezTo>
                  <a:pt x="6135" y="4690"/>
                  <a:pt x="6151" y="4684"/>
                  <a:pt x="6165" y="4684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49" name="Abbrechen"/>
          <p:cNvSpPr/>
          <p:nvPr/>
        </p:nvSpPr>
        <p:spPr>
          <a:xfrm>
            <a:off x="8288872" y="5466403"/>
            <a:ext cx="504654" cy="5046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9" y="0"/>
                </a:moveTo>
                <a:cubicBezTo>
                  <a:pt x="7321" y="0"/>
                  <a:pt x="4803" y="1006"/>
                  <a:pt x="2881" y="3016"/>
                </a:cubicBezTo>
                <a:cubicBezTo>
                  <a:pt x="-961" y="7037"/>
                  <a:pt x="-961" y="13558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8"/>
                  <a:pt x="20639" y="7037"/>
                  <a:pt x="16797" y="3016"/>
                </a:cubicBezTo>
                <a:cubicBezTo>
                  <a:pt x="14875" y="1006"/>
                  <a:pt x="12357" y="0"/>
                  <a:pt x="9839" y="0"/>
                </a:cubicBezTo>
                <a:close/>
                <a:moveTo>
                  <a:pt x="6165" y="4684"/>
                </a:moveTo>
                <a:cubicBezTo>
                  <a:pt x="6180" y="4684"/>
                  <a:pt x="6194" y="4690"/>
                  <a:pt x="6205" y="4702"/>
                </a:cubicBezTo>
                <a:lnTo>
                  <a:pt x="9799" y="8462"/>
                </a:lnTo>
                <a:cubicBezTo>
                  <a:pt x="9822" y="8486"/>
                  <a:pt x="9858" y="8486"/>
                  <a:pt x="9881" y="8462"/>
                </a:cubicBezTo>
                <a:lnTo>
                  <a:pt x="13474" y="4702"/>
                </a:lnTo>
                <a:cubicBezTo>
                  <a:pt x="13497" y="4678"/>
                  <a:pt x="13533" y="4678"/>
                  <a:pt x="13556" y="4702"/>
                </a:cubicBezTo>
                <a:lnTo>
                  <a:pt x="15186" y="6408"/>
                </a:lnTo>
                <a:cubicBezTo>
                  <a:pt x="15209" y="6432"/>
                  <a:pt x="15209" y="6471"/>
                  <a:pt x="15186" y="6495"/>
                </a:cubicBezTo>
                <a:lnTo>
                  <a:pt x="11593" y="10254"/>
                </a:lnTo>
                <a:cubicBezTo>
                  <a:pt x="11570" y="10278"/>
                  <a:pt x="11570" y="10317"/>
                  <a:pt x="11593" y="10341"/>
                </a:cubicBezTo>
                <a:lnTo>
                  <a:pt x="15186" y="14100"/>
                </a:lnTo>
                <a:cubicBezTo>
                  <a:pt x="15209" y="14124"/>
                  <a:pt x="15209" y="14162"/>
                  <a:pt x="15186" y="14186"/>
                </a:cubicBezTo>
                <a:lnTo>
                  <a:pt x="13556" y="15892"/>
                </a:lnTo>
                <a:cubicBezTo>
                  <a:pt x="13533" y="15916"/>
                  <a:pt x="13497" y="15916"/>
                  <a:pt x="13474" y="15892"/>
                </a:cubicBezTo>
                <a:lnTo>
                  <a:pt x="9881" y="12133"/>
                </a:lnTo>
                <a:cubicBezTo>
                  <a:pt x="9858" y="12109"/>
                  <a:pt x="9822" y="12109"/>
                  <a:pt x="9799" y="12133"/>
                </a:cubicBezTo>
                <a:lnTo>
                  <a:pt x="6205" y="15892"/>
                </a:lnTo>
                <a:cubicBezTo>
                  <a:pt x="6183" y="15916"/>
                  <a:pt x="6147" y="15916"/>
                  <a:pt x="6124" y="15892"/>
                </a:cubicBezTo>
                <a:lnTo>
                  <a:pt x="4493" y="14186"/>
                </a:lnTo>
                <a:cubicBezTo>
                  <a:pt x="4471" y="14162"/>
                  <a:pt x="4471" y="14124"/>
                  <a:pt x="4493" y="14100"/>
                </a:cubicBezTo>
                <a:lnTo>
                  <a:pt x="8085" y="10341"/>
                </a:lnTo>
                <a:cubicBezTo>
                  <a:pt x="8108" y="10317"/>
                  <a:pt x="8108" y="10278"/>
                  <a:pt x="8085" y="10254"/>
                </a:cubicBezTo>
                <a:lnTo>
                  <a:pt x="4493" y="6495"/>
                </a:lnTo>
                <a:cubicBezTo>
                  <a:pt x="4471" y="6471"/>
                  <a:pt x="4471" y="6432"/>
                  <a:pt x="4493" y="6408"/>
                </a:cubicBezTo>
                <a:lnTo>
                  <a:pt x="6124" y="4702"/>
                </a:lnTo>
                <a:cubicBezTo>
                  <a:pt x="6135" y="4690"/>
                  <a:pt x="6151" y="4684"/>
                  <a:pt x="6165" y="4684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50" name="Abbrechen"/>
          <p:cNvSpPr/>
          <p:nvPr/>
        </p:nvSpPr>
        <p:spPr>
          <a:xfrm>
            <a:off x="8288872" y="6490494"/>
            <a:ext cx="504654" cy="5046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9" y="0"/>
                </a:moveTo>
                <a:cubicBezTo>
                  <a:pt x="7321" y="0"/>
                  <a:pt x="4803" y="1006"/>
                  <a:pt x="2881" y="3016"/>
                </a:cubicBezTo>
                <a:cubicBezTo>
                  <a:pt x="-961" y="7037"/>
                  <a:pt x="-961" y="13558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8"/>
                  <a:pt x="20639" y="7037"/>
                  <a:pt x="16797" y="3016"/>
                </a:cubicBezTo>
                <a:cubicBezTo>
                  <a:pt x="14875" y="1006"/>
                  <a:pt x="12357" y="0"/>
                  <a:pt x="9839" y="0"/>
                </a:cubicBezTo>
                <a:close/>
                <a:moveTo>
                  <a:pt x="6165" y="4684"/>
                </a:moveTo>
                <a:cubicBezTo>
                  <a:pt x="6180" y="4684"/>
                  <a:pt x="6194" y="4690"/>
                  <a:pt x="6205" y="4702"/>
                </a:cubicBezTo>
                <a:lnTo>
                  <a:pt x="9799" y="8462"/>
                </a:lnTo>
                <a:cubicBezTo>
                  <a:pt x="9822" y="8486"/>
                  <a:pt x="9858" y="8486"/>
                  <a:pt x="9881" y="8462"/>
                </a:cubicBezTo>
                <a:lnTo>
                  <a:pt x="13474" y="4702"/>
                </a:lnTo>
                <a:cubicBezTo>
                  <a:pt x="13497" y="4678"/>
                  <a:pt x="13533" y="4678"/>
                  <a:pt x="13556" y="4702"/>
                </a:cubicBezTo>
                <a:lnTo>
                  <a:pt x="15186" y="6408"/>
                </a:lnTo>
                <a:cubicBezTo>
                  <a:pt x="15209" y="6432"/>
                  <a:pt x="15209" y="6471"/>
                  <a:pt x="15186" y="6495"/>
                </a:cubicBezTo>
                <a:lnTo>
                  <a:pt x="11593" y="10254"/>
                </a:lnTo>
                <a:cubicBezTo>
                  <a:pt x="11570" y="10278"/>
                  <a:pt x="11570" y="10317"/>
                  <a:pt x="11593" y="10341"/>
                </a:cubicBezTo>
                <a:lnTo>
                  <a:pt x="15186" y="14100"/>
                </a:lnTo>
                <a:cubicBezTo>
                  <a:pt x="15209" y="14124"/>
                  <a:pt x="15209" y="14162"/>
                  <a:pt x="15186" y="14186"/>
                </a:cubicBezTo>
                <a:lnTo>
                  <a:pt x="13556" y="15892"/>
                </a:lnTo>
                <a:cubicBezTo>
                  <a:pt x="13533" y="15916"/>
                  <a:pt x="13497" y="15916"/>
                  <a:pt x="13474" y="15892"/>
                </a:cubicBezTo>
                <a:lnTo>
                  <a:pt x="9881" y="12133"/>
                </a:lnTo>
                <a:cubicBezTo>
                  <a:pt x="9858" y="12109"/>
                  <a:pt x="9822" y="12109"/>
                  <a:pt x="9799" y="12133"/>
                </a:cubicBezTo>
                <a:lnTo>
                  <a:pt x="6205" y="15892"/>
                </a:lnTo>
                <a:cubicBezTo>
                  <a:pt x="6183" y="15916"/>
                  <a:pt x="6147" y="15916"/>
                  <a:pt x="6124" y="15892"/>
                </a:cubicBezTo>
                <a:lnTo>
                  <a:pt x="4493" y="14186"/>
                </a:lnTo>
                <a:cubicBezTo>
                  <a:pt x="4471" y="14162"/>
                  <a:pt x="4471" y="14124"/>
                  <a:pt x="4493" y="14100"/>
                </a:cubicBezTo>
                <a:lnTo>
                  <a:pt x="8085" y="10341"/>
                </a:lnTo>
                <a:cubicBezTo>
                  <a:pt x="8108" y="10317"/>
                  <a:pt x="8108" y="10278"/>
                  <a:pt x="8085" y="10254"/>
                </a:cubicBezTo>
                <a:lnTo>
                  <a:pt x="4493" y="6495"/>
                </a:lnTo>
                <a:cubicBezTo>
                  <a:pt x="4471" y="6471"/>
                  <a:pt x="4471" y="6432"/>
                  <a:pt x="4493" y="6408"/>
                </a:cubicBezTo>
                <a:lnTo>
                  <a:pt x="6124" y="4702"/>
                </a:lnTo>
                <a:cubicBezTo>
                  <a:pt x="6135" y="4690"/>
                  <a:pt x="6151" y="4684"/>
                  <a:pt x="6165" y="4684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51" name="Genehmigt"/>
          <p:cNvSpPr/>
          <p:nvPr/>
        </p:nvSpPr>
        <p:spPr>
          <a:xfrm>
            <a:off x="8244303" y="8424092"/>
            <a:ext cx="593792" cy="5937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799" y="0"/>
                </a:moveTo>
                <a:cubicBezTo>
                  <a:pt x="4834" y="0"/>
                  <a:pt x="0" y="4836"/>
                  <a:pt x="0" y="10801"/>
                </a:cubicBezTo>
                <a:cubicBezTo>
                  <a:pt x="0" y="16765"/>
                  <a:pt x="4835" y="21600"/>
                  <a:pt x="10799" y="21600"/>
                </a:cubicBezTo>
                <a:cubicBezTo>
                  <a:pt x="16764" y="21600"/>
                  <a:pt x="21600" y="16765"/>
                  <a:pt x="21600" y="10801"/>
                </a:cubicBezTo>
                <a:cubicBezTo>
                  <a:pt x="21600" y="4836"/>
                  <a:pt x="16764" y="0"/>
                  <a:pt x="10799" y="0"/>
                </a:cubicBezTo>
                <a:close/>
                <a:moveTo>
                  <a:pt x="16449" y="5521"/>
                </a:moveTo>
                <a:cubicBezTo>
                  <a:pt x="16477" y="5521"/>
                  <a:pt x="16505" y="5532"/>
                  <a:pt x="16527" y="5553"/>
                </a:cubicBezTo>
                <a:lnTo>
                  <a:pt x="18129" y="7155"/>
                </a:lnTo>
                <a:cubicBezTo>
                  <a:pt x="18171" y="7198"/>
                  <a:pt x="18171" y="7268"/>
                  <a:pt x="18129" y="7311"/>
                </a:cubicBezTo>
                <a:lnTo>
                  <a:pt x="8340" y="17100"/>
                </a:lnTo>
                <a:cubicBezTo>
                  <a:pt x="8297" y="17142"/>
                  <a:pt x="8227" y="17142"/>
                  <a:pt x="8185" y="17100"/>
                </a:cubicBezTo>
                <a:lnTo>
                  <a:pt x="7693" y="16608"/>
                </a:lnTo>
                <a:lnTo>
                  <a:pt x="6505" y="15420"/>
                </a:lnTo>
                <a:lnTo>
                  <a:pt x="3062" y="11977"/>
                </a:lnTo>
                <a:cubicBezTo>
                  <a:pt x="3020" y="11934"/>
                  <a:pt x="3020" y="11866"/>
                  <a:pt x="3062" y="11823"/>
                </a:cubicBezTo>
                <a:lnTo>
                  <a:pt x="4664" y="10221"/>
                </a:lnTo>
                <a:cubicBezTo>
                  <a:pt x="4707" y="10178"/>
                  <a:pt x="4777" y="10178"/>
                  <a:pt x="4820" y="10221"/>
                </a:cubicBezTo>
                <a:lnTo>
                  <a:pt x="8185" y="13586"/>
                </a:lnTo>
                <a:cubicBezTo>
                  <a:pt x="8227" y="13629"/>
                  <a:pt x="8297" y="13629"/>
                  <a:pt x="8340" y="13586"/>
                </a:cubicBezTo>
                <a:lnTo>
                  <a:pt x="16373" y="5553"/>
                </a:lnTo>
                <a:cubicBezTo>
                  <a:pt x="16394" y="5532"/>
                  <a:pt x="16421" y="5521"/>
                  <a:pt x="16449" y="5521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52" name="Genehmigt"/>
          <p:cNvSpPr/>
          <p:nvPr/>
        </p:nvSpPr>
        <p:spPr>
          <a:xfrm>
            <a:off x="8244303" y="7514585"/>
            <a:ext cx="593792" cy="5937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799" y="0"/>
                </a:moveTo>
                <a:cubicBezTo>
                  <a:pt x="4834" y="0"/>
                  <a:pt x="0" y="4836"/>
                  <a:pt x="0" y="10801"/>
                </a:cubicBezTo>
                <a:cubicBezTo>
                  <a:pt x="0" y="16765"/>
                  <a:pt x="4835" y="21600"/>
                  <a:pt x="10799" y="21600"/>
                </a:cubicBezTo>
                <a:cubicBezTo>
                  <a:pt x="16764" y="21600"/>
                  <a:pt x="21600" y="16765"/>
                  <a:pt x="21600" y="10801"/>
                </a:cubicBezTo>
                <a:cubicBezTo>
                  <a:pt x="21600" y="4836"/>
                  <a:pt x="16764" y="0"/>
                  <a:pt x="10799" y="0"/>
                </a:cubicBezTo>
                <a:close/>
                <a:moveTo>
                  <a:pt x="16449" y="5521"/>
                </a:moveTo>
                <a:cubicBezTo>
                  <a:pt x="16477" y="5521"/>
                  <a:pt x="16505" y="5532"/>
                  <a:pt x="16527" y="5553"/>
                </a:cubicBezTo>
                <a:lnTo>
                  <a:pt x="18129" y="7155"/>
                </a:lnTo>
                <a:cubicBezTo>
                  <a:pt x="18171" y="7198"/>
                  <a:pt x="18171" y="7268"/>
                  <a:pt x="18129" y="7311"/>
                </a:cubicBezTo>
                <a:lnTo>
                  <a:pt x="8340" y="17100"/>
                </a:lnTo>
                <a:cubicBezTo>
                  <a:pt x="8297" y="17142"/>
                  <a:pt x="8227" y="17142"/>
                  <a:pt x="8185" y="17100"/>
                </a:cubicBezTo>
                <a:lnTo>
                  <a:pt x="7693" y="16608"/>
                </a:lnTo>
                <a:lnTo>
                  <a:pt x="6505" y="15420"/>
                </a:lnTo>
                <a:lnTo>
                  <a:pt x="3062" y="11977"/>
                </a:lnTo>
                <a:cubicBezTo>
                  <a:pt x="3020" y="11934"/>
                  <a:pt x="3020" y="11866"/>
                  <a:pt x="3062" y="11823"/>
                </a:cubicBezTo>
                <a:lnTo>
                  <a:pt x="4664" y="10221"/>
                </a:lnTo>
                <a:cubicBezTo>
                  <a:pt x="4707" y="10178"/>
                  <a:pt x="4777" y="10178"/>
                  <a:pt x="4820" y="10221"/>
                </a:cubicBezTo>
                <a:lnTo>
                  <a:pt x="8185" y="13586"/>
                </a:lnTo>
                <a:cubicBezTo>
                  <a:pt x="8227" y="13629"/>
                  <a:pt x="8297" y="13629"/>
                  <a:pt x="8340" y="13586"/>
                </a:cubicBezTo>
                <a:lnTo>
                  <a:pt x="16373" y="5553"/>
                </a:lnTo>
                <a:cubicBezTo>
                  <a:pt x="16394" y="5532"/>
                  <a:pt x="16421" y="5521"/>
                  <a:pt x="16449" y="5521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53" name="Genehmigt"/>
          <p:cNvSpPr/>
          <p:nvPr/>
        </p:nvSpPr>
        <p:spPr>
          <a:xfrm>
            <a:off x="8244303" y="9333063"/>
            <a:ext cx="593792" cy="5937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799" y="0"/>
                </a:moveTo>
                <a:cubicBezTo>
                  <a:pt x="4834" y="0"/>
                  <a:pt x="0" y="4836"/>
                  <a:pt x="0" y="10801"/>
                </a:cubicBezTo>
                <a:cubicBezTo>
                  <a:pt x="0" y="16765"/>
                  <a:pt x="4835" y="21600"/>
                  <a:pt x="10799" y="21600"/>
                </a:cubicBezTo>
                <a:cubicBezTo>
                  <a:pt x="16764" y="21600"/>
                  <a:pt x="21600" y="16765"/>
                  <a:pt x="21600" y="10801"/>
                </a:cubicBezTo>
                <a:cubicBezTo>
                  <a:pt x="21600" y="4836"/>
                  <a:pt x="16764" y="0"/>
                  <a:pt x="10799" y="0"/>
                </a:cubicBezTo>
                <a:close/>
                <a:moveTo>
                  <a:pt x="16449" y="5521"/>
                </a:moveTo>
                <a:cubicBezTo>
                  <a:pt x="16477" y="5521"/>
                  <a:pt x="16505" y="5532"/>
                  <a:pt x="16527" y="5553"/>
                </a:cubicBezTo>
                <a:lnTo>
                  <a:pt x="18129" y="7155"/>
                </a:lnTo>
                <a:cubicBezTo>
                  <a:pt x="18171" y="7198"/>
                  <a:pt x="18171" y="7268"/>
                  <a:pt x="18129" y="7311"/>
                </a:cubicBezTo>
                <a:lnTo>
                  <a:pt x="8340" y="17100"/>
                </a:lnTo>
                <a:cubicBezTo>
                  <a:pt x="8297" y="17142"/>
                  <a:pt x="8227" y="17142"/>
                  <a:pt x="8185" y="17100"/>
                </a:cubicBezTo>
                <a:lnTo>
                  <a:pt x="7693" y="16608"/>
                </a:lnTo>
                <a:lnTo>
                  <a:pt x="6505" y="15420"/>
                </a:lnTo>
                <a:lnTo>
                  <a:pt x="3062" y="11977"/>
                </a:lnTo>
                <a:cubicBezTo>
                  <a:pt x="3020" y="11934"/>
                  <a:pt x="3020" y="11866"/>
                  <a:pt x="3062" y="11823"/>
                </a:cubicBezTo>
                <a:lnTo>
                  <a:pt x="4664" y="10221"/>
                </a:lnTo>
                <a:cubicBezTo>
                  <a:pt x="4707" y="10178"/>
                  <a:pt x="4777" y="10178"/>
                  <a:pt x="4820" y="10221"/>
                </a:cubicBezTo>
                <a:lnTo>
                  <a:pt x="8185" y="13586"/>
                </a:lnTo>
                <a:cubicBezTo>
                  <a:pt x="8227" y="13629"/>
                  <a:pt x="8297" y="13629"/>
                  <a:pt x="8340" y="13586"/>
                </a:cubicBezTo>
                <a:lnTo>
                  <a:pt x="16373" y="5553"/>
                </a:lnTo>
                <a:cubicBezTo>
                  <a:pt x="16394" y="5532"/>
                  <a:pt x="16421" y="5521"/>
                  <a:pt x="16449" y="5521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54" name="Genehmigt"/>
          <p:cNvSpPr/>
          <p:nvPr/>
        </p:nvSpPr>
        <p:spPr>
          <a:xfrm>
            <a:off x="8244303" y="10242570"/>
            <a:ext cx="593792" cy="5937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799" y="0"/>
                </a:moveTo>
                <a:cubicBezTo>
                  <a:pt x="4834" y="0"/>
                  <a:pt x="0" y="4836"/>
                  <a:pt x="0" y="10801"/>
                </a:cubicBezTo>
                <a:cubicBezTo>
                  <a:pt x="0" y="16765"/>
                  <a:pt x="4835" y="21600"/>
                  <a:pt x="10799" y="21600"/>
                </a:cubicBezTo>
                <a:cubicBezTo>
                  <a:pt x="16764" y="21600"/>
                  <a:pt x="21600" y="16765"/>
                  <a:pt x="21600" y="10801"/>
                </a:cubicBezTo>
                <a:cubicBezTo>
                  <a:pt x="21600" y="4836"/>
                  <a:pt x="16764" y="0"/>
                  <a:pt x="10799" y="0"/>
                </a:cubicBezTo>
                <a:close/>
                <a:moveTo>
                  <a:pt x="16449" y="5521"/>
                </a:moveTo>
                <a:cubicBezTo>
                  <a:pt x="16477" y="5521"/>
                  <a:pt x="16505" y="5532"/>
                  <a:pt x="16527" y="5553"/>
                </a:cubicBezTo>
                <a:lnTo>
                  <a:pt x="18129" y="7155"/>
                </a:lnTo>
                <a:cubicBezTo>
                  <a:pt x="18171" y="7198"/>
                  <a:pt x="18171" y="7268"/>
                  <a:pt x="18129" y="7311"/>
                </a:cubicBezTo>
                <a:lnTo>
                  <a:pt x="8340" y="17100"/>
                </a:lnTo>
                <a:cubicBezTo>
                  <a:pt x="8297" y="17142"/>
                  <a:pt x="8227" y="17142"/>
                  <a:pt x="8185" y="17100"/>
                </a:cubicBezTo>
                <a:lnTo>
                  <a:pt x="7693" y="16608"/>
                </a:lnTo>
                <a:lnTo>
                  <a:pt x="6505" y="15420"/>
                </a:lnTo>
                <a:lnTo>
                  <a:pt x="3062" y="11977"/>
                </a:lnTo>
                <a:cubicBezTo>
                  <a:pt x="3020" y="11934"/>
                  <a:pt x="3020" y="11866"/>
                  <a:pt x="3062" y="11823"/>
                </a:cubicBezTo>
                <a:lnTo>
                  <a:pt x="4664" y="10221"/>
                </a:lnTo>
                <a:cubicBezTo>
                  <a:pt x="4707" y="10178"/>
                  <a:pt x="4777" y="10178"/>
                  <a:pt x="4820" y="10221"/>
                </a:cubicBezTo>
                <a:lnTo>
                  <a:pt x="8185" y="13586"/>
                </a:lnTo>
                <a:cubicBezTo>
                  <a:pt x="8227" y="13629"/>
                  <a:pt x="8297" y="13629"/>
                  <a:pt x="8340" y="13586"/>
                </a:cubicBezTo>
                <a:lnTo>
                  <a:pt x="16373" y="5553"/>
                </a:lnTo>
                <a:cubicBezTo>
                  <a:pt x="16394" y="5532"/>
                  <a:pt x="16421" y="5521"/>
                  <a:pt x="16449" y="5521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55" name="Genehmigt"/>
          <p:cNvSpPr/>
          <p:nvPr/>
        </p:nvSpPr>
        <p:spPr>
          <a:xfrm>
            <a:off x="8244303" y="11253665"/>
            <a:ext cx="593792" cy="5937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799" y="0"/>
                </a:moveTo>
                <a:cubicBezTo>
                  <a:pt x="4834" y="0"/>
                  <a:pt x="0" y="4836"/>
                  <a:pt x="0" y="10801"/>
                </a:cubicBezTo>
                <a:cubicBezTo>
                  <a:pt x="0" y="16765"/>
                  <a:pt x="4835" y="21600"/>
                  <a:pt x="10799" y="21600"/>
                </a:cubicBezTo>
                <a:cubicBezTo>
                  <a:pt x="16764" y="21600"/>
                  <a:pt x="21600" y="16765"/>
                  <a:pt x="21600" y="10801"/>
                </a:cubicBezTo>
                <a:cubicBezTo>
                  <a:pt x="21600" y="4836"/>
                  <a:pt x="16764" y="0"/>
                  <a:pt x="10799" y="0"/>
                </a:cubicBezTo>
                <a:close/>
                <a:moveTo>
                  <a:pt x="16449" y="5521"/>
                </a:moveTo>
                <a:cubicBezTo>
                  <a:pt x="16477" y="5521"/>
                  <a:pt x="16505" y="5532"/>
                  <a:pt x="16527" y="5553"/>
                </a:cubicBezTo>
                <a:lnTo>
                  <a:pt x="18129" y="7155"/>
                </a:lnTo>
                <a:cubicBezTo>
                  <a:pt x="18171" y="7198"/>
                  <a:pt x="18171" y="7268"/>
                  <a:pt x="18129" y="7311"/>
                </a:cubicBezTo>
                <a:lnTo>
                  <a:pt x="8340" y="17100"/>
                </a:lnTo>
                <a:cubicBezTo>
                  <a:pt x="8297" y="17142"/>
                  <a:pt x="8227" y="17142"/>
                  <a:pt x="8185" y="17100"/>
                </a:cubicBezTo>
                <a:lnTo>
                  <a:pt x="7693" y="16608"/>
                </a:lnTo>
                <a:lnTo>
                  <a:pt x="6505" y="15420"/>
                </a:lnTo>
                <a:lnTo>
                  <a:pt x="3062" y="11977"/>
                </a:lnTo>
                <a:cubicBezTo>
                  <a:pt x="3020" y="11934"/>
                  <a:pt x="3020" y="11866"/>
                  <a:pt x="3062" y="11823"/>
                </a:cubicBezTo>
                <a:lnTo>
                  <a:pt x="4664" y="10221"/>
                </a:lnTo>
                <a:cubicBezTo>
                  <a:pt x="4707" y="10178"/>
                  <a:pt x="4777" y="10178"/>
                  <a:pt x="4820" y="10221"/>
                </a:cubicBezTo>
                <a:lnTo>
                  <a:pt x="8185" y="13586"/>
                </a:lnTo>
                <a:cubicBezTo>
                  <a:pt x="8227" y="13629"/>
                  <a:pt x="8297" y="13629"/>
                  <a:pt x="8340" y="13586"/>
                </a:cubicBezTo>
                <a:lnTo>
                  <a:pt x="16373" y="5553"/>
                </a:lnTo>
                <a:cubicBezTo>
                  <a:pt x="16394" y="5532"/>
                  <a:pt x="16421" y="5521"/>
                  <a:pt x="16449" y="5521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56" name="Stern"/>
          <p:cNvSpPr/>
          <p:nvPr/>
        </p:nvSpPr>
        <p:spPr>
          <a:xfrm>
            <a:off x="14812289" y="3069645"/>
            <a:ext cx="504654" cy="464065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57" name="Brain"/>
          <p:cNvSpPr txBox="1"/>
          <p:nvPr/>
        </p:nvSpPr>
        <p:spPr>
          <a:xfrm>
            <a:off x="19874985" y="1359307"/>
            <a:ext cx="3917720" cy="77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2438339">
              <a:lnSpc>
                <a:spcPct val="80000"/>
              </a:lnSpc>
              <a:defRPr spc="-100" sz="5000">
                <a:solidFill>
                  <a:srgbClr val="000000"/>
                </a:solidFill>
                <a:latin typeface="Druk Wide Bold"/>
                <a:ea typeface="Druk Wide Bold"/>
                <a:cs typeface="Druk Wide Bold"/>
                <a:sym typeface="Druk Wide Bold"/>
              </a:defRPr>
            </a:lvl1pPr>
          </a:lstStyle>
          <a:p>
            <a:pPr>
              <a:defRPr spc="-68" sz="3400"/>
            </a:pPr>
            <a:r>
              <a:rPr spc="-100" sz="5000"/>
              <a:t>Brain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" name="Bildschirmfoto 2021-09-26 um 16.51.24.png" descr="Bildschirmfoto 2021-09-26 um 16.51.24.png"/>
          <p:cNvPicPr>
            <a:picLocks noChangeAspect="1"/>
          </p:cNvPicPr>
          <p:nvPr/>
        </p:nvPicPr>
        <p:blipFill>
          <a:blip r:embed="rId2">
            <a:alphaModFix amt="26135"/>
            <a:extLst/>
          </a:blip>
          <a:stretch>
            <a:fillRect/>
          </a:stretch>
        </p:blipFill>
        <p:spPr>
          <a:xfrm>
            <a:off x="-7922" y="-53017"/>
            <a:ext cx="24399844" cy="13822034"/>
          </a:xfrm>
          <a:prstGeom prst="rect">
            <a:avLst/>
          </a:prstGeom>
          <a:ln w="12700">
            <a:miter lim="400000"/>
          </a:ln>
        </p:spPr>
      </p:pic>
      <p:sp>
        <p:nvSpPr>
          <p:cNvPr id="560" name="Linien"/>
          <p:cNvSpPr/>
          <p:nvPr/>
        </p:nvSpPr>
        <p:spPr>
          <a:xfrm>
            <a:off x="5664200" y="9245600"/>
            <a:ext cx="11786149" cy="0"/>
          </a:xfrm>
          <a:prstGeom prst="line">
            <a:avLst/>
          </a:prstGeom>
          <a:ln w="63500">
            <a:solidFill>
              <a:srgbClr val="000000"/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2438339">
              <a:defRPr sz="2200">
                <a:solidFill>
                  <a:srgbClr val="5E5E5E"/>
                </a:solidFill>
              </a:defRPr>
            </a:pPr>
          </a:p>
        </p:txBody>
      </p:sp>
      <p:sp>
        <p:nvSpPr>
          <p:cNvPr id="561" name="From Data to Knowledge"/>
          <p:cNvSpPr txBox="1"/>
          <p:nvPr/>
        </p:nvSpPr>
        <p:spPr>
          <a:xfrm>
            <a:off x="8063268" y="9980136"/>
            <a:ext cx="8257465" cy="630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2438339">
              <a:defRPr sz="3800">
                <a:solidFill>
                  <a:srgbClr val="000000"/>
                </a:solidFill>
                <a:latin typeface="Druk Wide Medium"/>
                <a:ea typeface="Druk Wide Medium"/>
                <a:cs typeface="Druk Wide Medium"/>
                <a:sym typeface="Druk Wide Medium"/>
              </a:defRPr>
            </a:lvl1pPr>
          </a:lstStyle>
          <a:p>
            <a:pPr/>
            <a:r>
              <a:t>From Data to Knowledge</a:t>
            </a:r>
          </a:p>
        </p:txBody>
      </p:sp>
      <p:sp>
        <p:nvSpPr>
          <p:cNvPr id="562" name="Form"/>
          <p:cNvSpPr/>
          <p:nvPr/>
        </p:nvSpPr>
        <p:spPr>
          <a:xfrm>
            <a:off x="-1182342" y="11228450"/>
            <a:ext cx="25965889" cy="25593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5299" fill="norm" stroke="1" extrusionOk="0">
                <a:moveTo>
                  <a:pt x="0" y="5774"/>
                </a:moveTo>
                <a:cubicBezTo>
                  <a:pt x="1041" y="4143"/>
                  <a:pt x="2098" y="3065"/>
                  <a:pt x="3161" y="2547"/>
                </a:cubicBezTo>
                <a:cubicBezTo>
                  <a:pt x="3758" y="2256"/>
                  <a:pt x="4356" y="2140"/>
                  <a:pt x="4954" y="2016"/>
                </a:cubicBezTo>
                <a:cubicBezTo>
                  <a:pt x="6785" y="1637"/>
                  <a:pt x="8642" y="1217"/>
                  <a:pt x="10406" y="4812"/>
                </a:cubicBezTo>
                <a:cubicBezTo>
                  <a:pt x="10488" y="4980"/>
                  <a:pt x="10571" y="5158"/>
                  <a:pt x="10653" y="5345"/>
                </a:cubicBezTo>
                <a:cubicBezTo>
                  <a:pt x="10708" y="5472"/>
                  <a:pt x="10764" y="5603"/>
                  <a:pt x="10819" y="5726"/>
                </a:cubicBezTo>
                <a:cubicBezTo>
                  <a:pt x="14059" y="12909"/>
                  <a:pt x="17453" y="-6301"/>
                  <a:pt x="20654" y="2230"/>
                </a:cubicBezTo>
                <a:cubicBezTo>
                  <a:pt x="20989" y="3122"/>
                  <a:pt x="21307" y="4313"/>
                  <a:pt x="21600" y="5774"/>
                </a:cubicBezTo>
                <a:lnTo>
                  <a:pt x="21600" y="15299"/>
                </a:lnTo>
                <a:lnTo>
                  <a:pt x="0" y="15299"/>
                </a:lnTo>
                <a:lnTo>
                  <a:pt x="0" y="5774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63" name="Form"/>
          <p:cNvSpPr/>
          <p:nvPr/>
        </p:nvSpPr>
        <p:spPr>
          <a:xfrm>
            <a:off x="-59800" y="-47816"/>
            <a:ext cx="24503600" cy="44049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72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11219"/>
                </a:lnTo>
                <a:cubicBezTo>
                  <a:pt x="21147" y="13991"/>
                  <a:pt x="20588" y="16224"/>
                  <a:pt x="19961" y="17769"/>
                </a:cubicBezTo>
                <a:cubicBezTo>
                  <a:pt x="18404" y="21600"/>
                  <a:pt x="16682" y="20997"/>
                  <a:pt x="15031" y="18969"/>
                </a:cubicBezTo>
                <a:cubicBezTo>
                  <a:pt x="13527" y="17120"/>
                  <a:pt x="12061" y="14104"/>
                  <a:pt x="10576" y="11976"/>
                </a:cubicBezTo>
                <a:cubicBezTo>
                  <a:pt x="7132" y="7043"/>
                  <a:pt x="3496" y="6743"/>
                  <a:pt x="0" y="11219"/>
                </a:cubicBez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564" name="Bildschirmfoto 2023-04-25 um 17.56.15.png" descr="Bildschirmfoto 2023-04-25 um 17.56.15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48420"/>
          <a:stretch>
            <a:fillRect/>
          </a:stretch>
        </p:blipFill>
        <p:spPr>
          <a:xfrm>
            <a:off x="4892204" y="5024711"/>
            <a:ext cx="14042335" cy="3076033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sp>
        <p:nvSpPr>
          <p:cNvPr id="565" name="Discussion"/>
          <p:cNvSpPr txBox="1"/>
          <p:nvPr/>
        </p:nvSpPr>
        <p:spPr>
          <a:xfrm>
            <a:off x="2432002" y="469387"/>
            <a:ext cx="5959730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2438339">
              <a:lnSpc>
                <a:spcPct val="80000"/>
              </a:lnSpc>
              <a:defRPr spc="-119" sz="6000">
                <a:latin typeface="Druk Wide Bold"/>
                <a:ea typeface="Druk Wide Bold"/>
                <a:cs typeface="Druk Wide Bold"/>
                <a:sym typeface="Druk Wide Bold"/>
              </a:defRPr>
            </a:lvl1pPr>
          </a:lstStyle>
          <a:p>
            <a:pPr/>
            <a:r>
              <a:t>Discussion</a:t>
            </a:r>
          </a:p>
        </p:txBody>
      </p:sp>
      <p:sp>
        <p:nvSpPr>
          <p:cNvPr id="566" name="open / closed…"/>
          <p:cNvSpPr txBox="1"/>
          <p:nvPr/>
        </p:nvSpPr>
        <p:spPr>
          <a:xfrm>
            <a:off x="14828729" y="937625"/>
            <a:ext cx="7179692" cy="1666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2438339">
              <a:lnSpc>
                <a:spcPct val="80000"/>
              </a:lnSpc>
              <a:defRPr spc="-119" sz="6000">
                <a:latin typeface="Druk Wide Bold"/>
                <a:ea typeface="Druk Wide Bold"/>
                <a:cs typeface="Druk Wide Bold"/>
                <a:sym typeface="Druk Wide Bold"/>
              </a:defRPr>
            </a:pPr>
            <a:r>
              <a:t>open / closed</a:t>
            </a:r>
          </a:p>
          <a:p>
            <a:pPr defTabSz="2438339">
              <a:lnSpc>
                <a:spcPct val="80000"/>
              </a:lnSpc>
              <a:defRPr spc="-119" sz="6000">
                <a:latin typeface="Druk Wide Bold"/>
                <a:ea typeface="Druk Wide Bold"/>
                <a:cs typeface="Druk Wide Bold"/>
                <a:sym typeface="Druk Wide Bold"/>
              </a:defRPr>
            </a:pPr>
            <a:r>
              <a:t>soft / hard</a:t>
            </a:r>
          </a:p>
        </p:txBody>
      </p:sp>
      <p:sp>
        <p:nvSpPr>
          <p:cNvPr id="567" name="Knowledge"/>
          <p:cNvSpPr/>
          <p:nvPr/>
        </p:nvSpPr>
        <p:spPr>
          <a:xfrm>
            <a:off x="880533" y="2097976"/>
            <a:ext cx="3101579" cy="3101579"/>
          </a:xfrm>
          <a:prstGeom prst="ellipse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Knowledge</a:t>
            </a:r>
          </a:p>
        </p:txBody>
      </p:sp>
      <p:sp>
        <p:nvSpPr>
          <p:cNvPr id="568" name="Science"/>
          <p:cNvSpPr txBox="1"/>
          <p:nvPr/>
        </p:nvSpPr>
        <p:spPr>
          <a:xfrm>
            <a:off x="3773766" y="2055335"/>
            <a:ext cx="2815668" cy="630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2438339">
              <a:defRPr sz="3800">
                <a:solidFill>
                  <a:srgbClr val="000000"/>
                </a:solidFill>
                <a:latin typeface="Druk Wide Medium"/>
                <a:ea typeface="Druk Wide Medium"/>
                <a:cs typeface="Druk Wide Medium"/>
                <a:sym typeface="Druk Wide Medium"/>
              </a:defRPr>
            </a:lvl1pPr>
          </a:lstStyle>
          <a:p>
            <a:pPr/>
            <a:r>
              <a:t>Science</a:t>
            </a:r>
          </a:p>
        </p:txBody>
      </p:sp>
      <p:sp>
        <p:nvSpPr>
          <p:cNvPr id="569" name="Linien"/>
          <p:cNvSpPr/>
          <p:nvPr/>
        </p:nvSpPr>
        <p:spPr>
          <a:xfrm>
            <a:off x="3369733" y="4419600"/>
            <a:ext cx="2304046" cy="2112274"/>
          </a:xfrm>
          <a:prstGeom prst="line">
            <a:avLst/>
          </a:prstGeom>
          <a:ln w="508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70" name="Police"/>
          <p:cNvSpPr txBox="1"/>
          <p:nvPr/>
        </p:nvSpPr>
        <p:spPr>
          <a:xfrm>
            <a:off x="14814681" y="4332869"/>
            <a:ext cx="2154505" cy="630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2438339">
              <a:defRPr sz="3800">
                <a:solidFill>
                  <a:srgbClr val="000000"/>
                </a:solidFill>
                <a:latin typeface="Druk Wide Medium"/>
                <a:ea typeface="Druk Wide Medium"/>
                <a:cs typeface="Druk Wide Medium"/>
                <a:sym typeface="Druk Wide Medium"/>
              </a:defRPr>
            </a:lvl1pPr>
          </a:lstStyle>
          <a:p>
            <a:pPr/>
            <a:r>
              <a:t>Police</a:t>
            </a:r>
          </a:p>
        </p:txBody>
      </p:sp>
      <p:sp>
        <p:nvSpPr>
          <p:cNvPr id="571" name="in different"/>
          <p:cNvSpPr txBox="1"/>
          <p:nvPr/>
        </p:nvSpPr>
        <p:spPr>
          <a:xfrm>
            <a:off x="17190928" y="2818752"/>
            <a:ext cx="2455292" cy="450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2438339">
              <a:lnSpc>
                <a:spcPct val="80000"/>
              </a:lnSpc>
              <a:defRPr spc="-48">
                <a:latin typeface="Druk Wide Bold"/>
                <a:ea typeface="Druk Wide Bold"/>
                <a:cs typeface="Druk Wide Bold"/>
                <a:sym typeface="Druk Wide Bold"/>
              </a:defRPr>
            </a:lvl1pPr>
          </a:lstStyle>
          <a:p>
            <a:pPr/>
            <a:r>
              <a:t>in different</a:t>
            </a:r>
          </a:p>
        </p:txBody>
      </p:sp>
      <p:sp>
        <p:nvSpPr>
          <p:cNvPr id="572" name="Structural Filter"/>
          <p:cNvSpPr txBox="1"/>
          <p:nvPr/>
        </p:nvSpPr>
        <p:spPr>
          <a:xfrm>
            <a:off x="18322680" y="12219524"/>
            <a:ext cx="4966691" cy="57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2438339">
              <a:lnSpc>
                <a:spcPct val="80000"/>
              </a:lnSpc>
              <a:defRPr spc="-68" sz="3400">
                <a:latin typeface="Druk Wide Bold"/>
                <a:ea typeface="Druk Wide Bold"/>
                <a:cs typeface="Druk Wide Bold"/>
                <a:sym typeface="Druk Wide Bold"/>
              </a:defRPr>
            </a:lvl1pPr>
          </a:lstStyle>
          <a:p>
            <a:pPr/>
            <a:r>
              <a:t>Structural Filter</a:t>
            </a:r>
          </a:p>
        </p:txBody>
      </p:sp>
      <p:sp>
        <p:nvSpPr>
          <p:cNvPr id="573" name="Sub-Systems"/>
          <p:cNvSpPr txBox="1"/>
          <p:nvPr/>
        </p:nvSpPr>
        <p:spPr>
          <a:xfrm>
            <a:off x="17840996" y="3360158"/>
            <a:ext cx="4131590" cy="57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2438339">
              <a:lnSpc>
                <a:spcPct val="80000"/>
              </a:lnSpc>
              <a:defRPr spc="-68" sz="3400">
                <a:latin typeface="Druk Wide Bold"/>
                <a:ea typeface="Druk Wide Bold"/>
                <a:cs typeface="Druk Wide Bold"/>
                <a:sym typeface="Druk Wide Bold"/>
              </a:defRPr>
            </a:lvl1pPr>
          </a:lstStyle>
          <a:p>
            <a:pPr/>
            <a:r>
              <a:t>Sub-Systems</a:t>
            </a:r>
          </a:p>
        </p:txBody>
      </p:sp>
      <p:cxnSp>
        <p:nvCxnSpPr>
          <p:cNvPr id="574" name="Verbindungslinie"/>
          <p:cNvCxnSpPr>
            <a:stCxn id="572" idx="0"/>
            <a:endCxn id="573" idx="0"/>
          </p:cNvCxnSpPr>
          <p:nvPr/>
        </p:nvCxnSpPr>
        <p:spPr>
          <a:xfrm flipH="1" flipV="1">
            <a:off x="19906790" y="3648766"/>
            <a:ext cx="899236" cy="8859366"/>
          </a:xfrm>
          <a:prstGeom prst="straightConnector1">
            <a:avLst/>
          </a:prstGeom>
          <a:ln w="88900">
            <a:solidFill>
              <a:schemeClr val="accent5"/>
            </a:solidFill>
            <a:miter lim="400000"/>
            <a:headEnd type="triangle"/>
          </a:ln>
        </p:spPr>
      </p:cxn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IMG_4090.jpeg" descr="IMG_4090.jpeg"/>
          <p:cNvPicPr>
            <a:picLocks noChangeAspect="1"/>
          </p:cNvPicPr>
          <p:nvPr/>
        </p:nvPicPr>
        <p:blipFill>
          <a:blip r:embed="rId2">
            <a:alphaModFix amt="23346"/>
            <a:extLst/>
          </a:blip>
          <a:stretch>
            <a:fillRect/>
          </a:stretch>
        </p:blipFill>
        <p:spPr>
          <a:xfrm>
            <a:off x="-156920" y="-47875"/>
            <a:ext cx="24697840" cy="18523381"/>
          </a:xfrm>
          <a:prstGeom prst="rect">
            <a:avLst/>
          </a:prstGeom>
          <a:ln w="12700">
            <a:miter lim="400000"/>
          </a:ln>
        </p:spPr>
      </p:pic>
      <p:sp>
        <p:nvSpPr>
          <p:cNvPr id="577" name="In-System…"/>
          <p:cNvSpPr txBox="1"/>
          <p:nvPr/>
        </p:nvSpPr>
        <p:spPr>
          <a:xfrm>
            <a:off x="2676664" y="2635738"/>
            <a:ext cx="6840551" cy="1214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2438339">
              <a:defRPr sz="3800">
                <a:solidFill>
                  <a:srgbClr val="000000"/>
                </a:solidFill>
                <a:latin typeface="Druk Wide Medium"/>
                <a:ea typeface="Druk Wide Medium"/>
                <a:cs typeface="Druk Wide Medium"/>
                <a:sym typeface="Druk Wide Medium"/>
              </a:defRPr>
            </a:pPr>
            <a:r>
              <a:t>In-System</a:t>
            </a:r>
          </a:p>
          <a:p>
            <a:pPr defTabSz="2438339">
              <a:defRPr sz="3800">
                <a:solidFill>
                  <a:srgbClr val="000000"/>
                </a:solidFill>
                <a:latin typeface="Druk Wide Medium"/>
                <a:ea typeface="Druk Wide Medium"/>
                <a:cs typeface="Druk Wide Medium"/>
                <a:sym typeface="Druk Wide Medium"/>
              </a:defRPr>
            </a:pPr>
            <a:r>
              <a:t>Knowledge Creation</a:t>
            </a:r>
          </a:p>
        </p:txBody>
      </p:sp>
      <p:sp>
        <p:nvSpPr>
          <p:cNvPr id="578" name="Form"/>
          <p:cNvSpPr/>
          <p:nvPr/>
        </p:nvSpPr>
        <p:spPr>
          <a:xfrm>
            <a:off x="-1182342" y="11228450"/>
            <a:ext cx="25965889" cy="25593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5299" fill="norm" stroke="1" extrusionOk="0">
                <a:moveTo>
                  <a:pt x="0" y="5774"/>
                </a:moveTo>
                <a:cubicBezTo>
                  <a:pt x="1041" y="4143"/>
                  <a:pt x="2098" y="3065"/>
                  <a:pt x="3161" y="2547"/>
                </a:cubicBezTo>
                <a:cubicBezTo>
                  <a:pt x="3758" y="2256"/>
                  <a:pt x="4356" y="2140"/>
                  <a:pt x="4954" y="2016"/>
                </a:cubicBezTo>
                <a:cubicBezTo>
                  <a:pt x="6785" y="1637"/>
                  <a:pt x="8642" y="1217"/>
                  <a:pt x="10406" y="4812"/>
                </a:cubicBezTo>
                <a:cubicBezTo>
                  <a:pt x="10488" y="4980"/>
                  <a:pt x="10571" y="5158"/>
                  <a:pt x="10653" y="5345"/>
                </a:cubicBezTo>
                <a:cubicBezTo>
                  <a:pt x="10708" y="5472"/>
                  <a:pt x="10764" y="5603"/>
                  <a:pt x="10819" y="5726"/>
                </a:cubicBezTo>
                <a:cubicBezTo>
                  <a:pt x="14059" y="12909"/>
                  <a:pt x="17453" y="-6301"/>
                  <a:pt x="20654" y="2230"/>
                </a:cubicBezTo>
                <a:cubicBezTo>
                  <a:pt x="20989" y="3122"/>
                  <a:pt x="21307" y="4313"/>
                  <a:pt x="21600" y="5774"/>
                </a:cubicBezTo>
                <a:lnTo>
                  <a:pt x="21600" y="15299"/>
                </a:lnTo>
                <a:lnTo>
                  <a:pt x="0" y="15299"/>
                </a:lnTo>
                <a:lnTo>
                  <a:pt x="0" y="5774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79" name="Form"/>
          <p:cNvSpPr/>
          <p:nvPr/>
        </p:nvSpPr>
        <p:spPr>
          <a:xfrm>
            <a:off x="-59800" y="-47816"/>
            <a:ext cx="24503600" cy="44049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72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11219"/>
                </a:lnTo>
                <a:cubicBezTo>
                  <a:pt x="21147" y="13991"/>
                  <a:pt x="20588" y="16224"/>
                  <a:pt x="19961" y="17769"/>
                </a:cubicBezTo>
                <a:cubicBezTo>
                  <a:pt x="18404" y="21600"/>
                  <a:pt x="16682" y="20997"/>
                  <a:pt x="15031" y="18969"/>
                </a:cubicBezTo>
                <a:cubicBezTo>
                  <a:pt x="13527" y="17120"/>
                  <a:pt x="12061" y="14104"/>
                  <a:pt x="10576" y="11976"/>
                </a:cubicBezTo>
                <a:cubicBezTo>
                  <a:pt x="7132" y="7043"/>
                  <a:pt x="3496" y="6743"/>
                  <a:pt x="0" y="11219"/>
                </a:cubicBez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80" name="Community of Practice"/>
          <p:cNvSpPr txBox="1"/>
          <p:nvPr/>
        </p:nvSpPr>
        <p:spPr>
          <a:xfrm>
            <a:off x="5568327" y="4043599"/>
            <a:ext cx="4908018" cy="450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2438339">
              <a:defRPr>
                <a:solidFill>
                  <a:srgbClr val="000000"/>
                </a:solidFill>
                <a:latin typeface="Druk Wide Medium"/>
                <a:ea typeface="Druk Wide Medium"/>
                <a:cs typeface="Druk Wide Medium"/>
                <a:sym typeface="Druk Wide Medium"/>
              </a:defRPr>
            </a:lvl1pPr>
          </a:lstStyle>
          <a:p>
            <a:pPr/>
            <a:r>
              <a:t>Community of Practice</a:t>
            </a:r>
          </a:p>
        </p:txBody>
      </p:sp>
      <p:sp>
        <p:nvSpPr>
          <p:cNvPr id="581" name="Further Research"/>
          <p:cNvSpPr txBox="1"/>
          <p:nvPr/>
        </p:nvSpPr>
        <p:spPr>
          <a:xfrm>
            <a:off x="2432002" y="469387"/>
            <a:ext cx="977582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2438339">
              <a:lnSpc>
                <a:spcPct val="80000"/>
              </a:lnSpc>
              <a:defRPr spc="-119" sz="6000">
                <a:latin typeface="Druk Wide Bold"/>
                <a:ea typeface="Druk Wide Bold"/>
                <a:cs typeface="Druk Wide Bold"/>
                <a:sym typeface="Druk Wide Bold"/>
              </a:defRPr>
            </a:lvl1pPr>
          </a:lstStyle>
          <a:p>
            <a:pPr/>
            <a:r>
              <a:t>Further Research</a:t>
            </a:r>
          </a:p>
        </p:txBody>
      </p:sp>
      <p:sp>
        <p:nvSpPr>
          <p:cNvPr id="582" name="Reflexivity"/>
          <p:cNvSpPr txBox="1"/>
          <p:nvPr/>
        </p:nvSpPr>
        <p:spPr>
          <a:xfrm>
            <a:off x="15178904" y="1956168"/>
            <a:ext cx="5580254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2438339">
              <a:lnSpc>
                <a:spcPct val="80000"/>
              </a:lnSpc>
              <a:defRPr spc="-119" sz="6000">
                <a:latin typeface="Druk Wide Bold"/>
                <a:ea typeface="Druk Wide Bold"/>
                <a:cs typeface="Druk Wide Bold"/>
                <a:sym typeface="Druk Wide Bold"/>
              </a:defRPr>
            </a:lvl1pPr>
          </a:lstStyle>
          <a:p>
            <a:pPr/>
            <a:r>
              <a:t>Reflexivity</a:t>
            </a:r>
          </a:p>
        </p:txBody>
      </p:sp>
      <p:sp>
        <p:nvSpPr>
          <p:cNvPr id="583" name="No In-System Observation"/>
          <p:cNvSpPr txBox="1"/>
          <p:nvPr/>
        </p:nvSpPr>
        <p:spPr>
          <a:xfrm>
            <a:off x="12184981" y="4199988"/>
            <a:ext cx="6840550" cy="1214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2438339">
              <a:defRPr sz="3800">
                <a:solidFill>
                  <a:srgbClr val="000000"/>
                </a:solidFill>
                <a:latin typeface="Druk Wide Medium"/>
                <a:ea typeface="Druk Wide Medium"/>
                <a:cs typeface="Druk Wide Medium"/>
                <a:sym typeface="Druk Wide Medium"/>
              </a:defRPr>
            </a:lvl1pPr>
          </a:lstStyle>
          <a:p>
            <a:pPr/>
            <a:r>
              <a:t>No In-System Observation</a:t>
            </a:r>
          </a:p>
        </p:txBody>
      </p:sp>
      <p:sp>
        <p:nvSpPr>
          <p:cNvPr id="584" name="Implications"/>
          <p:cNvSpPr txBox="1"/>
          <p:nvPr/>
        </p:nvSpPr>
        <p:spPr>
          <a:xfrm>
            <a:off x="3198733" y="12202532"/>
            <a:ext cx="6482462" cy="904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2438339">
              <a:lnSpc>
                <a:spcPct val="80000"/>
              </a:lnSpc>
              <a:defRPr spc="-119" sz="6000">
                <a:latin typeface="Druk Wide Bold"/>
                <a:ea typeface="Druk Wide Bold"/>
                <a:cs typeface="Druk Wide Bold"/>
                <a:sym typeface="Druk Wide Bold"/>
              </a:defRPr>
            </a:lvl1pPr>
          </a:lstStyle>
          <a:p>
            <a:pPr/>
            <a:r>
              <a:t>Implications</a:t>
            </a:r>
          </a:p>
        </p:txBody>
      </p:sp>
      <p:sp>
        <p:nvSpPr>
          <p:cNvPr id="585" name="Structure of Conflict Management Training?"/>
          <p:cNvSpPr txBox="1"/>
          <p:nvPr/>
        </p:nvSpPr>
        <p:spPr>
          <a:xfrm>
            <a:off x="345240" y="8012912"/>
            <a:ext cx="10743826" cy="1214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2438339">
              <a:defRPr sz="3800">
                <a:solidFill>
                  <a:srgbClr val="000000"/>
                </a:solidFill>
                <a:latin typeface="Druk Wide Medium"/>
                <a:ea typeface="Druk Wide Medium"/>
                <a:cs typeface="Druk Wide Medium"/>
                <a:sym typeface="Druk Wide Medium"/>
              </a:defRPr>
            </a:lvl1pPr>
          </a:lstStyle>
          <a:p>
            <a:pPr/>
            <a:r>
              <a:t>Structure of Conflict Management Training?</a:t>
            </a:r>
          </a:p>
        </p:txBody>
      </p:sp>
      <p:sp>
        <p:nvSpPr>
          <p:cNvPr id="586" name="Individual vs.…"/>
          <p:cNvSpPr txBox="1"/>
          <p:nvPr/>
        </p:nvSpPr>
        <p:spPr>
          <a:xfrm>
            <a:off x="16530381" y="8348172"/>
            <a:ext cx="6669158" cy="1798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2438339">
              <a:defRPr sz="3800">
                <a:solidFill>
                  <a:srgbClr val="000000"/>
                </a:solidFill>
                <a:latin typeface="Druk Wide Medium"/>
                <a:ea typeface="Druk Wide Medium"/>
                <a:cs typeface="Druk Wide Medium"/>
                <a:sym typeface="Druk Wide Medium"/>
              </a:defRPr>
            </a:pPr>
            <a:r>
              <a:t>Individual vs. </a:t>
            </a:r>
          </a:p>
          <a:p>
            <a:pPr defTabSz="2438339">
              <a:defRPr sz="3800">
                <a:solidFill>
                  <a:srgbClr val="000000"/>
                </a:solidFill>
                <a:latin typeface="Druk Wide Medium"/>
                <a:ea typeface="Druk Wide Medium"/>
                <a:cs typeface="Druk Wide Medium"/>
                <a:sym typeface="Druk Wide Medium"/>
              </a:defRPr>
            </a:pPr>
            <a:r>
              <a:t>organisational </a:t>
            </a:r>
          </a:p>
          <a:p>
            <a:pPr defTabSz="2438339">
              <a:defRPr sz="3800">
                <a:solidFill>
                  <a:srgbClr val="000000"/>
                </a:solidFill>
                <a:latin typeface="Druk Wide Medium"/>
                <a:ea typeface="Druk Wide Medium"/>
                <a:cs typeface="Druk Wide Medium"/>
                <a:sym typeface="Druk Wide Medium"/>
              </a:defRPr>
            </a:pPr>
            <a:r>
              <a:t>relevance filter</a:t>
            </a:r>
          </a:p>
        </p:txBody>
      </p:sp>
      <p:sp>
        <p:nvSpPr>
          <p:cNvPr id="587" name="Social Competence vs.…"/>
          <p:cNvSpPr txBox="1"/>
          <p:nvPr/>
        </p:nvSpPr>
        <p:spPr>
          <a:xfrm>
            <a:off x="3238912" y="9320454"/>
            <a:ext cx="4956481" cy="8185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2438339">
              <a:defRPr>
                <a:solidFill>
                  <a:srgbClr val="000000"/>
                </a:solidFill>
                <a:latin typeface="Druk Wide Medium"/>
                <a:ea typeface="Druk Wide Medium"/>
                <a:cs typeface="Druk Wide Medium"/>
                <a:sym typeface="Druk Wide Medium"/>
              </a:defRPr>
            </a:pPr>
            <a:r>
              <a:t>Social Competence vs. </a:t>
            </a:r>
          </a:p>
          <a:p>
            <a:pPr defTabSz="2438339">
              <a:defRPr>
                <a:solidFill>
                  <a:srgbClr val="000000"/>
                </a:solidFill>
                <a:latin typeface="Druk Wide Medium"/>
                <a:ea typeface="Druk Wide Medium"/>
                <a:cs typeface="Druk Wide Medium"/>
                <a:sym typeface="Druk Wide Medium"/>
              </a:defRPr>
            </a:pPr>
            <a:r>
              <a:t>Police Use of Force</a:t>
            </a:r>
          </a:p>
        </p:txBody>
      </p:sp>
      <p:sp>
        <p:nvSpPr>
          <p:cNvPr id="588" name="Autopoesis of…"/>
          <p:cNvSpPr txBox="1"/>
          <p:nvPr/>
        </p:nvSpPr>
        <p:spPr>
          <a:xfrm>
            <a:off x="10386500" y="9920796"/>
            <a:ext cx="5592877" cy="1214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2438339">
              <a:defRPr sz="3800">
                <a:solidFill>
                  <a:srgbClr val="000000"/>
                </a:solidFill>
                <a:latin typeface="Druk Wide Medium"/>
                <a:ea typeface="Druk Wide Medium"/>
                <a:cs typeface="Druk Wide Medium"/>
                <a:sym typeface="Druk Wide Medium"/>
              </a:defRPr>
            </a:pPr>
            <a:r>
              <a:t>Autopoesis of </a:t>
            </a:r>
          </a:p>
          <a:p>
            <a:pPr defTabSz="2438339">
              <a:defRPr sz="3800">
                <a:solidFill>
                  <a:srgbClr val="000000"/>
                </a:solidFill>
                <a:latin typeface="Druk Wide Medium"/>
                <a:ea typeface="Druk Wide Medium"/>
                <a:cs typeface="Druk Wide Medium"/>
                <a:sym typeface="Druk Wide Medium"/>
              </a:defRPr>
            </a:pPr>
            <a:r>
              <a:t>sub-systems</a:t>
            </a:r>
          </a:p>
        </p:txBody>
      </p:sp>
      <p:sp>
        <p:nvSpPr>
          <p:cNvPr id="589" name="(Luhmann, 1984)"/>
          <p:cNvSpPr txBox="1"/>
          <p:nvPr/>
        </p:nvSpPr>
        <p:spPr>
          <a:xfrm>
            <a:off x="13718276" y="11088965"/>
            <a:ext cx="2390548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(Luhmann, 1984)</a:t>
            </a:r>
          </a:p>
        </p:txBody>
      </p:sp>
      <p:sp>
        <p:nvSpPr>
          <p:cNvPr id="590" name="(Wilke, 1999)"/>
          <p:cNvSpPr txBox="1"/>
          <p:nvPr/>
        </p:nvSpPr>
        <p:spPr>
          <a:xfrm>
            <a:off x="21085295" y="10100088"/>
            <a:ext cx="1858976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(Wilke, 1999)</a:t>
            </a:r>
          </a:p>
        </p:txBody>
      </p:sp>
      <p:sp>
        <p:nvSpPr>
          <p:cNvPr id="591" name="(Staller &amp; Körner, 2022)"/>
          <p:cNvSpPr txBox="1"/>
          <p:nvPr/>
        </p:nvSpPr>
        <p:spPr>
          <a:xfrm>
            <a:off x="6560594" y="10231868"/>
            <a:ext cx="3230576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(Staller &amp; Körner, 2022)</a:t>
            </a:r>
          </a:p>
        </p:txBody>
      </p:sp>
      <p:sp>
        <p:nvSpPr>
          <p:cNvPr id="592" name="(Wilke, 1999)"/>
          <p:cNvSpPr txBox="1"/>
          <p:nvPr/>
        </p:nvSpPr>
        <p:spPr>
          <a:xfrm>
            <a:off x="8663627" y="4576682"/>
            <a:ext cx="1858976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(Wilke, 1999)</a:t>
            </a:r>
          </a:p>
        </p:txBody>
      </p:sp>
      <p:sp>
        <p:nvSpPr>
          <p:cNvPr id="593" name="Breznau, N., Rinke, E. M., Wuttke, A., Nguyen, H. H. V., Adem, M., Adriaans, J., Alvarez-Benjumea, A., Andersen, H. K., Auer, D., Azevedo, F., Bahnsen, O., Balzer, D., Bauer, G., Bauer, P. C., Baumann, M., Baute, S., Benoit, V., Bernauer, J., Berning, C."/>
          <p:cNvSpPr txBox="1"/>
          <p:nvPr/>
        </p:nvSpPr>
        <p:spPr>
          <a:xfrm>
            <a:off x="15803843" y="12536617"/>
            <a:ext cx="8122237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Breznau, N., Rinke, E. M., Wuttke, A., Nguyen, H. H. V., Adem, M., Adriaans, J., Alvarez-Benjumea, A., Andersen, H. K., Auer, D., Azevedo, F., Bahnsen, O., Balzer, D., Bauer, G., Bauer, P. C., Baumann, M., Baute, S., Benoit, V., Bernauer, J., Berning, C., … Żółtak, T. (2022). Observing many researchers using the same data and hypothesis reveals a hidden universe of uncertainty. </a:t>
            </a:r>
            <a:r>
              <a:rPr i="1"/>
              <a:t>Proceedings of the National Academy of Sciences</a:t>
            </a:r>
            <a:r>
              <a:t>, </a:t>
            </a:r>
            <a:r>
              <a:rPr i="1"/>
              <a:t>119</a:t>
            </a:r>
            <a:r>
              <a:t>(44), e2203150119. https://doi.org/10.1073/pnas.2203150119</a:t>
            </a:r>
          </a:p>
        </p:txBody>
      </p:sp>
      <p:sp>
        <p:nvSpPr>
          <p:cNvPr id="594" name="(Breznau et al., 2022)"/>
          <p:cNvSpPr txBox="1"/>
          <p:nvPr/>
        </p:nvSpPr>
        <p:spPr>
          <a:xfrm>
            <a:off x="20694323" y="5783264"/>
            <a:ext cx="2982165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(Breznau et al., 2022)</a:t>
            </a:r>
          </a:p>
        </p:txBody>
      </p:sp>
      <p:sp>
        <p:nvSpPr>
          <p:cNvPr id="595" name="Epistemic Humility"/>
          <p:cNvSpPr txBox="1"/>
          <p:nvPr/>
        </p:nvSpPr>
        <p:spPr>
          <a:xfrm>
            <a:off x="19286577" y="4576453"/>
            <a:ext cx="4363971" cy="1214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2438339">
              <a:defRPr sz="3800">
                <a:solidFill>
                  <a:srgbClr val="000000"/>
                </a:solidFill>
                <a:latin typeface="Druk Wide Medium"/>
                <a:ea typeface="Druk Wide Medium"/>
                <a:cs typeface="Druk Wide Medium"/>
                <a:sym typeface="Druk Wide Medium"/>
              </a:defRPr>
            </a:lvl1pPr>
          </a:lstStyle>
          <a:p>
            <a:pPr/>
            <a:r>
              <a:t>Epistemic Humility</a:t>
            </a:r>
          </a:p>
        </p:txBody>
      </p:sp>
      <p:sp>
        <p:nvSpPr>
          <p:cNvPr id="596" name="(Limitations)"/>
          <p:cNvSpPr txBox="1"/>
          <p:nvPr/>
        </p:nvSpPr>
        <p:spPr>
          <a:xfrm>
            <a:off x="18577727" y="2878136"/>
            <a:ext cx="2574469" cy="450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2438339">
              <a:defRPr>
                <a:latin typeface="Druk Wide Medium"/>
                <a:ea typeface="Druk Wide Medium"/>
                <a:cs typeface="Druk Wide Medium"/>
                <a:sym typeface="Druk Wide Medium"/>
              </a:defRPr>
            </a:lvl1pPr>
          </a:lstStyle>
          <a:p>
            <a:pPr/>
            <a:r>
              <a:t>(Limitations)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Form"/>
          <p:cNvSpPr/>
          <p:nvPr/>
        </p:nvSpPr>
        <p:spPr>
          <a:xfrm>
            <a:off x="-59800" y="-47816"/>
            <a:ext cx="24503600" cy="44049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72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11219"/>
                </a:lnTo>
                <a:cubicBezTo>
                  <a:pt x="21147" y="13991"/>
                  <a:pt x="20588" y="16224"/>
                  <a:pt x="19961" y="17769"/>
                </a:cubicBezTo>
                <a:cubicBezTo>
                  <a:pt x="18404" y="21600"/>
                  <a:pt x="16682" y="20997"/>
                  <a:pt x="15031" y="18969"/>
                </a:cubicBezTo>
                <a:cubicBezTo>
                  <a:pt x="13527" y="17120"/>
                  <a:pt x="12061" y="14104"/>
                  <a:pt x="10576" y="11976"/>
                </a:cubicBezTo>
                <a:cubicBezTo>
                  <a:pt x="7132" y="7043"/>
                  <a:pt x="3496" y="6743"/>
                  <a:pt x="0" y="11219"/>
                </a:cubicBez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99" name="Knowledge to…"/>
          <p:cNvSpPr txBox="1"/>
          <p:nvPr/>
        </p:nvSpPr>
        <p:spPr>
          <a:xfrm>
            <a:off x="9692950" y="5436053"/>
            <a:ext cx="13111835" cy="1920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2438339">
              <a:lnSpc>
                <a:spcPct val="80000"/>
              </a:lnSpc>
              <a:defRPr spc="-140" sz="7000">
                <a:solidFill>
                  <a:srgbClr val="000000"/>
                </a:solidFill>
                <a:latin typeface="Druk Wide Bold"/>
                <a:ea typeface="Druk Wide Bold"/>
                <a:cs typeface="Druk Wide Bold"/>
                <a:sym typeface="Druk Wide Bold"/>
              </a:defRPr>
            </a:pPr>
            <a:r>
              <a:t>Knowledge to </a:t>
            </a:r>
          </a:p>
          <a:p>
            <a:pPr algn="r" defTabSz="2438339">
              <a:lnSpc>
                <a:spcPct val="80000"/>
              </a:lnSpc>
              <a:defRPr spc="-140" sz="7000">
                <a:solidFill>
                  <a:srgbClr val="000000"/>
                </a:solidFill>
                <a:latin typeface="Druk Wide Bold"/>
                <a:ea typeface="Druk Wide Bold"/>
                <a:cs typeface="Druk Wide Bold"/>
                <a:sym typeface="Druk Wide Bold"/>
              </a:defRPr>
            </a:pPr>
            <a:r>
              <a:t>Information</a:t>
            </a:r>
          </a:p>
        </p:txBody>
      </p:sp>
      <p:sp>
        <p:nvSpPr>
          <p:cNvPr id="600" name="Police Use of Force Trainers"/>
          <p:cNvSpPr txBox="1"/>
          <p:nvPr/>
        </p:nvSpPr>
        <p:spPr>
          <a:xfrm>
            <a:off x="11070107" y="8435875"/>
            <a:ext cx="10031096" cy="650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2438339">
              <a:defRPr sz="4000">
                <a:solidFill>
                  <a:srgbClr val="000000"/>
                </a:solidFill>
                <a:latin typeface="Druk Wide Medium"/>
                <a:ea typeface="Druk Wide Medium"/>
                <a:cs typeface="Druk Wide Medium"/>
                <a:sym typeface="Druk Wide Medium"/>
              </a:defRPr>
            </a:lvl1pPr>
          </a:lstStyle>
          <a:p>
            <a:pPr/>
            <a:r>
              <a:t>Police Use of Force Trainers</a:t>
            </a:r>
          </a:p>
        </p:txBody>
      </p:sp>
      <p:grpSp>
        <p:nvGrpSpPr>
          <p:cNvPr id="604" name="Gruppieren"/>
          <p:cNvGrpSpPr/>
          <p:nvPr/>
        </p:nvGrpSpPr>
        <p:grpSpPr>
          <a:xfrm>
            <a:off x="388835" y="2697677"/>
            <a:ext cx="8789302" cy="8789302"/>
            <a:chOff x="0" y="0"/>
            <a:chExt cx="8789301" cy="8789301"/>
          </a:xfrm>
        </p:grpSpPr>
        <p:sp>
          <p:nvSpPr>
            <p:cNvPr id="601" name="Ikosaeder"/>
            <p:cNvSpPr/>
            <p:nvPr/>
          </p:nvSpPr>
          <p:spPr>
            <a:xfrm>
              <a:off x="1422105" y="1071135"/>
              <a:ext cx="5864007" cy="6565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0" fill="norm" stroke="1" extrusionOk="0">
                  <a:moveTo>
                    <a:pt x="9984" y="2"/>
                  </a:moveTo>
                  <a:cubicBezTo>
                    <a:pt x="9970" y="-1"/>
                    <a:pt x="9955" y="1"/>
                    <a:pt x="9941" y="8"/>
                  </a:cubicBezTo>
                  <a:lnTo>
                    <a:pt x="457" y="4889"/>
                  </a:lnTo>
                  <a:cubicBezTo>
                    <a:pt x="351" y="4943"/>
                    <a:pt x="342" y="5076"/>
                    <a:pt x="440" y="5142"/>
                  </a:cubicBezTo>
                  <a:lnTo>
                    <a:pt x="3478" y="7193"/>
                  </a:lnTo>
                  <a:cubicBezTo>
                    <a:pt x="3551" y="7243"/>
                    <a:pt x="3657" y="7230"/>
                    <a:pt x="3715" y="7165"/>
                  </a:cubicBezTo>
                  <a:lnTo>
                    <a:pt x="10019" y="88"/>
                  </a:lnTo>
                  <a:cubicBezTo>
                    <a:pt x="10050" y="53"/>
                    <a:pt x="10023" y="9"/>
                    <a:pt x="9984" y="2"/>
                  </a:cubicBezTo>
                  <a:close/>
                  <a:moveTo>
                    <a:pt x="11618" y="2"/>
                  </a:moveTo>
                  <a:cubicBezTo>
                    <a:pt x="11578" y="9"/>
                    <a:pt x="11552" y="53"/>
                    <a:pt x="11583" y="88"/>
                  </a:cubicBezTo>
                  <a:lnTo>
                    <a:pt x="17887" y="7165"/>
                  </a:lnTo>
                  <a:cubicBezTo>
                    <a:pt x="17945" y="7230"/>
                    <a:pt x="18049" y="7243"/>
                    <a:pt x="18122" y="7193"/>
                  </a:cubicBezTo>
                  <a:lnTo>
                    <a:pt x="21160" y="5142"/>
                  </a:lnTo>
                  <a:cubicBezTo>
                    <a:pt x="21258" y="5076"/>
                    <a:pt x="21249" y="4943"/>
                    <a:pt x="21143" y="4889"/>
                  </a:cubicBezTo>
                  <a:lnTo>
                    <a:pt x="11661" y="8"/>
                  </a:lnTo>
                  <a:cubicBezTo>
                    <a:pt x="11647" y="1"/>
                    <a:pt x="11632" y="-1"/>
                    <a:pt x="11618" y="2"/>
                  </a:cubicBezTo>
                  <a:close/>
                  <a:moveTo>
                    <a:pt x="10801" y="17"/>
                  </a:moveTo>
                  <a:cubicBezTo>
                    <a:pt x="10751" y="17"/>
                    <a:pt x="10701" y="36"/>
                    <a:pt x="10667" y="74"/>
                  </a:cubicBezTo>
                  <a:lnTo>
                    <a:pt x="4361" y="7153"/>
                  </a:lnTo>
                  <a:cubicBezTo>
                    <a:pt x="4272" y="7252"/>
                    <a:pt x="4353" y="7401"/>
                    <a:pt x="4496" y="7401"/>
                  </a:cubicBezTo>
                  <a:lnTo>
                    <a:pt x="17106" y="7401"/>
                  </a:lnTo>
                  <a:cubicBezTo>
                    <a:pt x="17250" y="7401"/>
                    <a:pt x="17328" y="7253"/>
                    <a:pt x="17239" y="7153"/>
                  </a:cubicBezTo>
                  <a:lnTo>
                    <a:pt x="10933" y="74"/>
                  </a:lnTo>
                  <a:cubicBezTo>
                    <a:pt x="10899" y="36"/>
                    <a:pt x="10851" y="17"/>
                    <a:pt x="10801" y="17"/>
                  </a:cubicBezTo>
                  <a:close/>
                  <a:moveTo>
                    <a:pt x="185" y="5557"/>
                  </a:moveTo>
                  <a:cubicBezTo>
                    <a:pt x="92" y="5551"/>
                    <a:pt x="0" y="5615"/>
                    <a:pt x="0" y="5709"/>
                  </a:cubicBezTo>
                  <a:lnTo>
                    <a:pt x="0" y="14922"/>
                  </a:lnTo>
                  <a:cubicBezTo>
                    <a:pt x="0" y="14981"/>
                    <a:pt x="92" y="14996"/>
                    <a:pt x="117" y="14941"/>
                  </a:cubicBezTo>
                  <a:lnTo>
                    <a:pt x="3305" y="7772"/>
                  </a:lnTo>
                  <a:cubicBezTo>
                    <a:pt x="3333" y="7709"/>
                    <a:pt x="3311" y="7637"/>
                    <a:pt x="3250" y="7595"/>
                  </a:cubicBezTo>
                  <a:lnTo>
                    <a:pt x="274" y="5588"/>
                  </a:lnTo>
                  <a:cubicBezTo>
                    <a:pt x="246" y="5569"/>
                    <a:pt x="216" y="5559"/>
                    <a:pt x="185" y="5557"/>
                  </a:cubicBezTo>
                  <a:close/>
                  <a:moveTo>
                    <a:pt x="21417" y="5557"/>
                  </a:moveTo>
                  <a:cubicBezTo>
                    <a:pt x="21386" y="5559"/>
                    <a:pt x="21354" y="5569"/>
                    <a:pt x="21326" y="5588"/>
                  </a:cubicBezTo>
                  <a:lnTo>
                    <a:pt x="18352" y="7595"/>
                  </a:lnTo>
                  <a:cubicBezTo>
                    <a:pt x="18291" y="7637"/>
                    <a:pt x="18267" y="7709"/>
                    <a:pt x="18295" y="7772"/>
                  </a:cubicBezTo>
                  <a:lnTo>
                    <a:pt x="21483" y="14941"/>
                  </a:lnTo>
                  <a:cubicBezTo>
                    <a:pt x="21508" y="14996"/>
                    <a:pt x="21600" y="14981"/>
                    <a:pt x="21600" y="14922"/>
                  </a:cubicBezTo>
                  <a:lnTo>
                    <a:pt x="21600" y="5709"/>
                  </a:lnTo>
                  <a:cubicBezTo>
                    <a:pt x="21600" y="5615"/>
                    <a:pt x="21510" y="5551"/>
                    <a:pt x="21417" y="5557"/>
                  </a:cubicBezTo>
                  <a:close/>
                  <a:moveTo>
                    <a:pt x="4758" y="7845"/>
                  </a:moveTo>
                  <a:cubicBezTo>
                    <a:pt x="4626" y="7845"/>
                    <a:pt x="4544" y="7972"/>
                    <a:pt x="4610" y="8074"/>
                  </a:cubicBezTo>
                  <a:lnTo>
                    <a:pt x="10653" y="17253"/>
                  </a:lnTo>
                  <a:cubicBezTo>
                    <a:pt x="10719" y="17354"/>
                    <a:pt x="10881" y="17354"/>
                    <a:pt x="10947" y="17253"/>
                  </a:cubicBezTo>
                  <a:lnTo>
                    <a:pt x="16990" y="8074"/>
                  </a:lnTo>
                  <a:cubicBezTo>
                    <a:pt x="17056" y="7972"/>
                    <a:pt x="16976" y="7845"/>
                    <a:pt x="16844" y="7845"/>
                  </a:cubicBezTo>
                  <a:lnTo>
                    <a:pt x="4758" y="7845"/>
                  </a:lnTo>
                  <a:close/>
                  <a:moveTo>
                    <a:pt x="3855" y="7973"/>
                  </a:moveTo>
                  <a:cubicBezTo>
                    <a:pt x="3794" y="7977"/>
                    <a:pt x="3736" y="8010"/>
                    <a:pt x="3709" y="8069"/>
                  </a:cubicBezTo>
                  <a:lnTo>
                    <a:pt x="241" y="15867"/>
                  </a:lnTo>
                  <a:cubicBezTo>
                    <a:pt x="201" y="15956"/>
                    <a:pt x="263" y="16057"/>
                    <a:pt x="370" y="16074"/>
                  </a:cubicBezTo>
                  <a:lnTo>
                    <a:pt x="9968" y="17585"/>
                  </a:lnTo>
                  <a:cubicBezTo>
                    <a:pt x="10112" y="17607"/>
                    <a:pt x="10219" y="17469"/>
                    <a:pt x="10145" y="17357"/>
                  </a:cubicBezTo>
                  <a:lnTo>
                    <a:pt x="4015" y="8048"/>
                  </a:lnTo>
                  <a:cubicBezTo>
                    <a:pt x="3979" y="7993"/>
                    <a:pt x="3916" y="7969"/>
                    <a:pt x="3855" y="7973"/>
                  </a:cubicBezTo>
                  <a:close/>
                  <a:moveTo>
                    <a:pt x="17745" y="7973"/>
                  </a:moveTo>
                  <a:cubicBezTo>
                    <a:pt x="17684" y="7969"/>
                    <a:pt x="17621" y="7993"/>
                    <a:pt x="17585" y="8048"/>
                  </a:cubicBezTo>
                  <a:lnTo>
                    <a:pt x="11457" y="17357"/>
                  </a:lnTo>
                  <a:cubicBezTo>
                    <a:pt x="11383" y="17469"/>
                    <a:pt x="11491" y="17607"/>
                    <a:pt x="11634" y="17585"/>
                  </a:cubicBezTo>
                  <a:lnTo>
                    <a:pt x="21230" y="16074"/>
                  </a:lnTo>
                  <a:cubicBezTo>
                    <a:pt x="21337" y="16057"/>
                    <a:pt x="21399" y="15956"/>
                    <a:pt x="21359" y="15867"/>
                  </a:cubicBezTo>
                  <a:lnTo>
                    <a:pt x="17891" y="8069"/>
                  </a:lnTo>
                  <a:cubicBezTo>
                    <a:pt x="17865" y="8010"/>
                    <a:pt x="17806" y="7977"/>
                    <a:pt x="17745" y="7973"/>
                  </a:cubicBezTo>
                  <a:close/>
                  <a:moveTo>
                    <a:pt x="967" y="16618"/>
                  </a:moveTo>
                  <a:cubicBezTo>
                    <a:pt x="901" y="16608"/>
                    <a:pt x="866" y="16687"/>
                    <a:pt x="924" y="16717"/>
                  </a:cubicBezTo>
                  <a:lnTo>
                    <a:pt x="10295" y="21540"/>
                  </a:lnTo>
                  <a:cubicBezTo>
                    <a:pt x="10409" y="21599"/>
                    <a:pt x="10550" y="21526"/>
                    <a:pt x="10550" y="21408"/>
                  </a:cubicBezTo>
                  <a:lnTo>
                    <a:pt x="10550" y="18256"/>
                  </a:lnTo>
                  <a:cubicBezTo>
                    <a:pt x="10550" y="18182"/>
                    <a:pt x="10491" y="18118"/>
                    <a:pt x="10410" y="18105"/>
                  </a:cubicBezTo>
                  <a:lnTo>
                    <a:pt x="967" y="16618"/>
                  </a:lnTo>
                  <a:close/>
                  <a:moveTo>
                    <a:pt x="20633" y="16618"/>
                  </a:moveTo>
                  <a:lnTo>
                    <a:pt x="11190" y="18105"/>
                  </a:lnTo>
                  <a:cubicBezTo>
                    <a:pt x="11109" y="18118"/>
                    <a:pt x="11050" y="18182"/>
                    <a:pt x="11050" y="18256"/>
                  </a:cubicBezTo>
                  <a:lnTo>
                    <a:pt x="11050" y="21408"/>
                  </a:lnTo>
                  <a:cubicBezTo>
                    <a:pt x="11050" y="21525"/>
                    <a:pt x="11192" y="21598"/>
                    <a:pt x="11305" y="21540"/>
                  </a:cubicBezTo>
                  <a:lnTo>
                    <a:pt x="20676" y="16717"/>
                  </a:lnTo>
                  <a:cubicBezTo>
                    <a:pt x="20734" y="16687"/>
                    <a:pt x="20700" y="16608"/>
                    <a:pt x="20633" y="16618"/>
                  </a:cubicBezTo>
                  <a:close/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602" name="Ikosaeder"/>
            <p:cNvSpPr/>
            <p:nvPr/>
          </p:nvSpPr>
          <p:spPr>
            <a:xfrm rot="16200000">
              <a:off x="1422105" y="1071134"/>
              <a:ext cx="5864007" cy="656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0" fill="norm" stroke="1" extrusionOk="0">
                  <a:moveTo>
                    <a:pt x="9984" y="2"/>
                  </a:moveTo>
                  <a:cubicBezTo>
                    <a:pt x="9970" y="-1"/>
                    <a:pt x="9955" y="1"/>
                    <a:pt x="9941" y="8"/>
                  </a:cubicBezTo>
                  <a:lnTo>
                    <a:pt x="457" y="4889"/>
                  </a:lnTo>
                  <a:cubicBezTo>
                    <a:pt x="351" y="4943"/>
                    <a:pt x="342" y="5076"/>
                    <a:pt x="440" y="5142"/>
                  </a:cubicBezTo>
                  <a:lnTo>
                    <a:pt x="3478" y="7193"/>
                  </a:lnTo>
                  <a:cubicBezTo>
                    <a:pt x="3551" y="7243"/>
                    <a:pt x="3657" y="7230"/>
                    <a:pt x="3715" y="7165"/>
                  </a:cubicBezTo>
                  <a:lnTo>
                    <a:pt x="10019" y="88"/>
                  </a:lnTo>
                  <a:cubicBezTo>
                    <a:pt x="10050" y="53"/>
                    <a:pt x="10023" y="9"/>
                    <a:pt x="9984" y="2"/>
                  </a:cubicBezTo>
                  <a:close/>
                  <a:moveTo>
                    <a:pt x="11618" y="2"/>
                  </a:moveTo>
                  <a:cubicBezTo>
                    <a:pt x="11578" y="9"/>
                    <a:pt x="11552" y="53"/>
                    <a:pt x="11583" y="88"/>
                  </a:cubicBezTo>
                  <a:lnTo>
                    <a:pt x="17887" y="7165"/>
                  </a:lnTo>
                  <a:cubicBezTo>
                    <a:pt x="17945" y="7230"/>
                    <a:pt x="18049" y="7243"/>
                    <a:pt x="18122" y="7193"/>
                  </a:cubicBezTo>
                  <a:lnTo>
                    <a:pt x="21160" y="5142"/>
                  </a:lnTo>
                  <a:cubicBezTo>
                    <a:pt x="21258" y="5076"/>
                    <a:pt x="21249" y="4943"/>
                    <a:pt x="21143" y="4889"/>
                  </a:cubicBezTo>
                  <a:lnTo>
                    <a:pt x="11661" y="8"/>
                  </a:lnTo>
                  <a:cubicBezTo>
                    <a:pt x="11647" y="1"/>
                    <a:pt x="11632" y="-1"/>
                    <a:pt x="11618" y="2"/>
                  </a:cubicBezTo>
                  <a:close/>
                  <a:moveTo>
                    <a:pt x="10801" y="17"/>
                  </a:moveTo>
                  <a:cubicBezTo>
                    <a:pt x="10751" y="17"/>
                    <a:pt x="10701" y="36"/>
                    <a:pt x="10667" y="74"/>
                  </a:cubicBezTo>
                  <a:lnTo>
                    <a:pt x="4361" y="7153"/>
                  </a:lnTo>
                  <a:cubicBezTo>
                    <a:pt x="4272" y="7252"/>
                    <a:pt x="4353" y="7401"/>
                    <a:pt x="4496" y="7401"/>
                  </a:cubicBezTo>
                  <a:lnTo>
                    <a:pt x="17106" y="7401"/>
                  </a:lnTo>
                  <a:cubicBezTo>
                    <a:pt x="17250" y="7401"/>
                    <a:pt x="17328" y="7253"/>
                    <a:pt x="17239" y="7153"/>
                  </a:cubicBezTo>
                  <a:lnTo>
                    <a:pt x="10933" y="74"/>
                  </a:lnTo>
                  <a:cubicBezTo>
                    <a:pt x="10899" y="36"/>
                    <a:pt x="10851" y="17"/>
                    <a:pt x="10801" y="17"/>
                  </a:cubicBezTo>
                  <a:close/>
                  <a:moveTo>
                    <a:pt x="185" y="5557"/>
                  </a:moveTo>
                  <a:cubicBezTo>
                    <a:pt x="92" y="5551"/>
                    <a:pt x="0" y="5615"/>
                    <a:pt x="0" y="5709"/>
                  </a:cubicBezTo>
                  <a:lnTo>
                    <a:pt x="0" y="14922"/>
                  </a:lnTo>
                  <a:cubicBezTo>
                    <a:pt x="0" y="14981"/>
                    <a:pt x="92" y="14996"/>
                    <a:pt x="117" y="14941"/>
                  </a:cubicBezTo>
                  <a:lnTo>
                    <a:pt x="3305" y="7772"/>
                  </a:lnTo>
                  <a:cubicBezTo>
                    <a:pt x="3333" y="7709"/>
                    <a:pt x="3311" y="7637"/>
                    <a:pt x="3250" y="7595"/>
                  </a:cubicBezTo>
                  <a:lnTo>
                    <a:pt x="274" y="5588"/>
                  </a:lnTo>
                  <a:cubicBezTo>
                    <a:pt x="246" y="5569"/>
                    <a:pt x="216" y="5559"/>
                    <a:pt x="185" y="5557"/>
                  </a:cubicBezTo>
                  <a:close/>
                  <a:moveTo>
                    <a:pt x="21417" y="5557"/>
                  </a:moveTo>
                  <a:cubicBezTo>
                    <a:pt x="21386" y="5559"/>
                    <a:pt x="21354" y="5569"/>
                    <a:pt x="21326" y="5588"/>
                  </a:cubicBezTo>
                  <a:lnTo>
                    <a:pt x="18352" y="7595"/>
                  </a:lnTo>
                  <a:cubicBezTo>
                    <a:pt x="18291" y="7637"/>
                    <a:pt x="18267" y="7709"/>
                    <a:pt x="18295" y="7772"/>
                  </a:cubicBezTo>
                  <a:lnTo>
                    <a:pt x="21483" y="14941"/>
                  </a:lnTo>
                  <a:cubicBezTo>
                    <a:pt x="21508" y="14996"/>
                    <a:pt x="21600" y="14981"/>
                    <a:pt x="21600" y="14922"/>
                  </a:cubicBezTo>
                  <a:lnTo>
                    <a:pt x="21600" y="5709"/>
                  </a:lnTo>
                  <a:cubicBezTo>
                    <a:pt x="21600" y="5615"/>
                    <a:pt x="21510" y="5551"/>
                    <a:pt x="21417" y="5557"/>
                  </a:cubicBezTo>
                  <a:close/>
                  <a:moveTo>
                    <a:pt x="4758" y="7845"/>
                  </a:moveTo>
                  <a:cubicBezTo>
                    <a:pt x="4626" y="7845"/>
                    <a:pt x="4544" y="7972"/>
                    <a:pt x="4610" y="8074"/>
                  </a:cubicBezTo>
                  <a:lnTo>
                    <a:pt x="10653" y="17253"/>
                  </a:lnTo>
                  <a:cubicBezTo>
                    <a:pt x="10719" y="17354"/>
                    <a:pt x="10881" y="17354"/>
                    <a:pt x="10947" y="17253"/>
                  </a:cubicBezTo>
                  <a:lnTo>
                    <a:pt x="16990" y="8074"/>
                  </a:lnTo>
                  <a:cubicBezTo>
                    <a:pt x="17056" y="7972"/>
                    <a:pt x="16976" y="7845"/>
                    <a:pt x="16844" y="7845"/>
                  </a:cubicBezTo>
                  <a:lnTo>
                    <a:pt x="4758" y="7845"/>
                  </a:lnTo>
                  <a:close/>
                  <a:moveTo>
                    <a:pt x="3855" y="7973"/>
                  </a:moveTo>
                  <a:cubicBezTo>
                    <a:pt x="3794" y="7977"/>
                    <a:pt x="3736" y="8010"/>
                    <a:pt x="3709" y="8069"/>
                  </a:cubicBezTo>
                  <a:lnTo>
                    <a:pt x="241" y="15867"/>
                  </a:lnTo>
                  <a:cubicBezTo>
                    <a:pt x="201" y="15956"/>
                    <a:pt x="263" y="16057"/>
                    <a:pt x="370" y="16074"/>
                  </a:cubicBezTo>
                  <a:lnTo>
                    <a:pt x="9968" y="17585"/>
                  </a:lnTo>
                  <a:cubicBezTo>
                    <a:pt x="10112" y="17607"/>
                    <a:pt x="10219" y="17469"/>
                    <a:pt x="10145" y="17357"/>
                  </a:cubicBezTo>
                  <a:lnTo>
                    <a:pt x="4015" y="8048"/>
                  </a:lnTo>
                  <a:cubicBezTo>
                    <a:pt x="3979" y="7993"/>
                    <a:pt x="3916" y="7969"/>
                    <a:pt x="3855" y="7973"/>
                  </a:cubicBezTo>
                  <a:close/>
                  <a:moveTo>
                    <a:pt x="17745" y="7973"/>
                  </a:moveTo>
                  <a:cubicBezTo>
                    <a:pt x="17684" y="7969"/>
                    <a:pt x="17621" y="7993"/>
                    <a:pt x="17585" y="8048"/>
                  </a:cubicBezTo>
                  <a:lnTo>
                    <a:pt x="11457" y="17357"/>
                  </a:lnTo>
                  <a:cubicBezTo>
                    <a:pt x="11383" y="17469"/>
                    <a:pt x="11491" y="17607"/>
                    <a:pt x="11634" y="17585"/>
                  </a:cubicBezTo>
                  <a:lnTo>
                    <a:pt x="21230" y="16074"/>
                  </a:lnTo>
                  <a:cubicBezTo>
                    <a:pt x="21337" y="16057"/>
                    <a:pt x="21399" y="15956"/>
                    <a:pt x="21359" y="15867"/>
                  </a:cubicBezTo>
                  <a:lnTo>
                    <a:pt x="17891" y="8069"/>
                  </a:lnTo>
                  <a:cubicBezTo>
                    <a:pt x="17865" y="8010"/>
                    <a:pt x="17806" y="7977"/>
                    <a:pt x="17745" y="7973"/>
                  </a:cubicBezTo>
                  <a:close/>
                  <a:moveTo>
                    <a:pt x="967" y="16618"/>
                  </a:moveTo>
                  <a:cubicBezTo>
                    <a:pt x="901" y="16608"/>
                    <a:pt x="866" y="16687"/>
                    <a:pt x="924" y="16717"/>
                  </a:cubicBezTo>
                  <a:lnTo>
                    <a:pt x="10295" y="21540"/>
                  </a:lnTo>
                  <a:cubicBezTo>
                    <a:pt x="10409" y="21599"/>
                    <a:pt x="10550" y="21526"/>
                    <a:pt x="10550" y="21408"/>
                  </a:cubicBezTo>
                  <a:lnTo>
                    <a:pt x="10550" y="18256"/>
                  </a:lnTo>
                  <a:cubicBezTo>
                    <a:pt x="10550" y="18182"/>
                    <a:pt x="10491" y="18118"/>
                    <a:pt x="10410" y="18105"/>
                  </a:cubicBezTo>
                  <a:lnTo>
                    <a:pt x="967" y="16618"/>
                  </a:lnTo>
                  <a:close/>
                  <a:moveTo>
                    <a:pt x="20633" y="16618"/>
                  </a:moveTo>
                  <a:lnTo>
                    <a:pt x="11190" y="18105"/>
                  </a:lnTo>
                  <a:cubicBezTo>
                    <a:pt x="11109" y="18118"/>
                    <a:pt x="11050" y="18182"/>
                    <a:pt x="11050" y="18256"/>
                  </a:cubicBezTo>
                  <a:lnTo>
                    <a:pt x="11050" y="21408"/>
                  </a:lnTo>
                  <a:cubicBezTo>
                    <a:pt x="11050" y="21525"/>
                    <a:pt x="11192" y="21598"/>
                    <a:pt x="11305" y="21540"/>
                  </a:cubicBezTo>
                  <a:lnTo>
                    <a:pt x="20676" y="16717"/>
                  </a:lnTo>
                  <a:cubicBezTo>
                    <a:pt x="20734" y="16687"/>
                    <a:pt x="20700" y="16608"/>
                    <a:pt x="20633" y="16618"/>
                  </a:cubicBezTo>
                  <a:close/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603" name="Ikosaeder"/>
            <p:cNvSpPr/>
            <p:nvPr/>
          </p:nvSpPr>
          <p:spPr>
            <a:xfrm rot="18900000">
              <a:off x="1462647" y="1111679"/>
              <a:ext cx="5864007" cy="6565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0" fill="norm" stroke="1" extrusionOk="0">
                  <a:moveTo>
                    <a:pt x="9984" y="2"/>
                  </a:moveTo>
                  <a:cubicBezTo>
                    <a:pt x="9970" y="-1"/>
                    <a:pt x="9955" y="1"/>
                    <a:pt x="9941" y="8"/>
                  </a:cubicBezTo>
                  <a:lnTo>
                    <a:pt x="457" y="4889"/>
                  </a:lnTo>
                  <a:cubicBezTo>
                    <a:pt x="351" y="4943"/>
                    <a:pt x="342" y="5076"/>
                    <a:pt x="440" y="5142"/>
                  </a:cubicBezTo>
                  <a:lnTo>
                    <a:pt x="3478" y="7193"/>
                  </a:lnTo>
                  <a:cubicBezTo>
                    <a:pt x="3551" y="7243"/>
                    <a:pt x="3657" y="7230"/>
                    <a:pt x="3715" y="7165"/>
                  </a:cubicBezTo>
                  <a:lnTo>
                    <a:pt x="10019" y="88"/>
                  </a:lnTo>
                  <a:cubicBezTo>
                    <a:pt x="10050" y="53"/>
                    <a:pt x="10023" y="9"/>
                    <a:pt x="9984" y="2"/>
                  </a:cubicBezTo>
                  <a:close/>
                  <a:moveTo>
                    <a:pt x="11618" y="2"/>
                  </a:moveTo>
                  <a:cubicBezTo>
                    <a:pt x="11578" y="9"/>
                    <a:pt x="11552" y="53"/>
                    <a:pt x="11583" y="88"/>
                  </a:cubicBezTo>
                  <a:lnTo>
                    <a:pt x="17887" y="7165"/>
                  </a:lnTo>
                  <a:cubicBezTo>
                    <a:pt x="17945" y="7230"/>
                    <a:pt x="18049" y="7243"/>
                    <a:pt x="18122" y="7193"/>
                  </a:cubicBezTo>
                  <a:lnTo>
                    <a:pt x="21160" y="5142"/>
                  </a:lnTo>
                  <a:cubicBezTo>
                    <a:pt x="21258" y="5076"/>
                    <a:pt x="21249" y="4943"/>
                    <a:pt x="21143" y="4889"/>
                  </a:cubicBezTo>
                  <a:lnTo>
                    <a:pt x="11661" y="8"/>
                  </a:lnTo>
                  <a:cubicBezTo>
                    <a:pt x="11647" y="1"/>
                    <a:pt x="11632" y="-1"/>
                    <a:pt x="11618" y="2"/>
                  </a:cubicBezTo>
                  <a:close/>
                  <a:moveTo>
                    <a:pt x="10801" y="17"/>
                  </a:moveTo>
                  <a:cubicBezTo>
                    <a:pt x="10751" y="17"/>
                    <a:pt x="10701" y="36"/>
                    <a:pt x="10667" y="74"/>
                  </a:cubicBezTo>
                  <a:lnTo>
                    <a:pt x="4361" y="7153"/>
                  </a:lnTo>
                  <a:cubicBezTo>
                    <a:pt x="4272" y="7252"/>
                    <a:pt x="4353" y="7401"/>
                    <a:pt x="4496" y="7401"/>
                  </a:cubicBezTo>
                  <a:lnTo>
                    <a:pt x="17106" y="7401"/>
                  </a:lnTo>
                  <a:cubicBezTo>
                    <a:pt x="17250" y="7401"/>
                    <a:pt x="17328" y="7253"/>
                    <a:pt x="17239" y="7153"/>
                  </a:cubicBezTo>
                  <a:lnTo>
                    <a:pt x="10933" y="74"/>
                  </a:lnTo>
                  <a:cubicBezTo>
                    <a:pt x="10899" y="36"/>
                    <a:pt x="10851" y="17"/>
                    <a:pt x="10801" y="17"/>
                  </a:cubicBezTo>
                  <a:close/>
                  <a:moveTo>
                    <a:pt x="185" y="5557"/>
                  </a:moveTo>
                  <a:cubicBezTo>
                    <a:pt x="92" y="5551"/>
                    <a:pt x="0" y="5615"/>
                    <a:pt x="0" y="5709"/>
                  </a:cubicBezTo>
                  <a:lnTo>
                    <a:pt x="0" y="14922"/>
                  </a:lnTo>
                  <a:cubicBezTo>
                    <a:pt x="0" y="14981"/>
                    <a:pt x="92" y="14996"/>
                    <a:pt x="117" y="14941"/>
                  </a:cubicBezTo>
                  <a:lnTo>
                    <a:pt x="3305" y="7772"/>
                  </a:lnTo>
                  <a:cubicBezTo>
                    <a:pt x="3333" y="7709"/>
                    <a:pt x="3311" y="7637"/>
                    <a:pt x="3250" y="7595"/>
                  </a:cubicBezTo>
                  <a:lnTo>
                    <a:pt x="274" y="5588"/>
                  </a:lnTo>
                  <a:cubicBezTo>
                    <a:pt x="246" y="5569"/>
                    <a:pt x="216" y="5559"/>
                    <a:pt x="185" y="5557"/>
                  </a:cubicBezTo>
                  <a:close/>
                  <a:moveTo>
                    <a:pt x="21417" y="5557"/>
                  </a:moveTo>
                  <a:cubicBezTo>
                    <a:pt x="21386" y="5559"/>
                    <a:pt x="21354" y="5569"/>
                    <a:pt x="21326" y="5588"/>
                  </a:cubicBezTo>
                  <a:lnTo>
                    <a:pt x="18352" y="7595"/>
                  </a:lnTo>
                  <a:cubicBezTo>
                    <a:pt x="18291" y="7637"/>
                    <a:pt x="18267" y="7709"/>
                    <a:pt x="18295" y="7772"/>
                  </a:cubicBezTo>
                  <a:lnTo>
                    <a:pt x="21483" y="14941"/>
                  </a:lnTo>
                  <a:cubicBezTo>
                    <a:pt x="21508" y="14996"/>
                    <a:pt x="21600" y="14981"/>
                    <a:pt x="21600" y="14922"/>
                  </a:cubicBezTo>
                  <a:lnTo>
                    <a:pt x="21600" y="5709"/>
                  </a:lnTo>
                  <a:cubicBezTo>
                    <a:pt x="21600" y="5615"/>
                    <a:pt x="21510" y="5551"/>
                    <a:pt x="21417" y="5557"/>
                  </a:cubicBezTo>
                  <a:close/>
                  <a:moveTo>
                    <a:pt x="4758" y="7845"/>
                  </a:moveTo>
                  <a:cubicBezTo>
                    <a:pt x="4626" y="7845"/>
                    <a:pt x="4544" y="7972"/>
                    <a:pt x="4610" y="8074"/>
                  </a:cubicBezTo>
                  <a:lnTo>
                    <a:pt x="10653" y="17253"/>
                  </a:lnTo>
                  <a:cubicBezTo>
                    <a:pt x="10719" y="17354"/>
                    <a:pt x="10881" y="17354"/>
                    <a:pt x="10947" y="17253"/>
                  </a:cubicBezTo>
                  <a:lnTo>
                    <a:pt x="16990" y="8074"/>
                  </a:lnTo>
                  <a:cubicBezTo>
                    <a:pt x="17056" y="7972"/>
                    <a:pt x="16976" y="7845"/>
                    <a:pt x="16844" y="7845"/>
                  </a:cubicBezTo>
                  <a:lnTo>
                    <a:pt x="4758" y="7845"/>
                  </a:lnTo>
                  <a:close/>
                  <a:moveTo>
                    <a:pt x="3855" y="7973"/>
                  </a:moveTo>
                  <a:cubicBezTo>
                    <a:pt x="3794" y="7977"/>
                    <a:pt x="3736" y="8010"/>
                    <a:pt x="3709" y="8069"/>
                  </a:cubicBezTo>
                  <a:lnTo>
                    <a:pt x="241" y="15867"/>
                  </a:lnTo>
                  <a:cubicBezTo>
                    <a:pt x="201" y="15956"/>
                    <a:pt x="263" y="16057"/>
                    <a:pt x="370" y="16074"/>
                  </a:cubicBezTo>
                  <a:lnTo>
                    <a:pt x="9968" y="17585"/>
                  </a:lnTo>
                  <a:cubicBezTo>
                    <a:pt x="10112" y="17607"/>
                    <a:pt x="10219" y="17469"/>
                    <a:pt x="10145" y="17357"/>
                  </a:cubicBezTo>
                  <a:lnTo>
                    <a:pt x="4015" y="8048"/>
                  </a:lnTo>
                  <a:cubicBezTo>
                    <a:pt x="3979" y="7993"/>
                    <a:pt x="3916" y="7969"/>
                    <a:pt x="3855" y="7973"/>
                  </a:cubicBezTo>
                  <a:close/>
                  <a:moveTo>
                    <a:pt x="17745" y="7973"/>
                  </a:moveTo>
                  <a:cubicBezTo>
                    <a:pt x="17684" y="7969"/>
                    <a:pt x="17621" y="7993"/>
                    <a:pt x="17585" y="8048"/>
                  </a:cubicBezTo>
                  <a:lnTo>
                    <a:pt x="11457" y="17357"/>
                  </a:lnTo>
                  <a:cubicBezTo>
                    <a:pt x="11383" y="17469"/>
                    <a:pt x="11491" y="17607"/>
                    <a:pt x="11634" y="17585"/>
                  </a:cubicBezTo>
                  <a:lnTo>
                    <a:pt x="21230" y="16074"/>
                  </a:lnTo>
                  <a:cubicBezTo>
                    <a:pt x="21337" y="16057"/>
                    <a:pt x="21399" y="15956"/>
                    <a:pt x="21359" y="15867"/>
                  </a:cubicBezTo>
                  <a:lnTo>
                    <a:pt x="17891" y="8069"/>
                  </a:lnTo>
                  <a:cubicBezTo>
                    <a:pt x="17865" y="8010"/>
                    <a:pt x="17806" y="7977"/>
                    <a:pt x="17745" y="7973"/>
                  </a:cubicBezTo>
                  <a:close/>
                  <a:moveTo>
                    <a:pt x="967" y="16618"/>
                  </a:moveTo>
                  <a:cubicBezTo>
                    <a:pt x="901" y="16608"/>
                    <a:pt x="866" y="16687"/>
                    <a:pt x="924" y="16717"/>
                  </a:cubicBezTo>
                  <a:lnTo>
                    <a:pt x="10295" y="21540"/>
                  </a:lnTo>
                  <a:cubicBezTo>
                    <a:pt x="10409" y="21599"/>
                    <a:pt x="10550" y="21526"/>
                    <a:pt x="10550" y="21408"/>
                  </a:cubicBezTo>
                  <a:lnTo>
                    <a:pt x="10550" y="18256"/>
                  </a:lnTo>
                  <a:cubicBezTo>
                    <a:pt x="10550" y="18182"/>
                    <a:pt x="10491" y="18118"/>
                    <a:pt x="10410" y="18105"/>
                  </a:cubicBezTo>
                  <a:lnTo>
                    <a:pt x="967" y="16618"/>
                  </a:lnTo>
                  <a:close/>
                  <a:moveTo>
                    <a:pt x="20633" y="16618"/>
                  </a:moveTo>
                  <a:lnTo>
                    <a:pt x="11190" y="18105"/>
                  </a:lnTo>
                  <a:cubicBezTo>
                    <a:pt x="11109" y="18118"/>
                    <a:pt x="11050" y="18182"/>
                    <a:pt x="11050" y="18256"/>
                  </a:cubicBezTo>
                  <a:lnTo>
                    <a:pt x="11050" y="21408"/>
                  </a:lnTo>
                  <a:cubicBezTo>
                    <a:pt x="11050" y="21525"/>
                    <a:pt x="11192" y="21598"/>
                    <a:pt x="11305" y="21540"/>
                  </a:cubicBezTo>
                  <a:lnTo>
                    <a:pt x="20676" y="16717"/>
                  </a:lnTo>
                  <a:cubicBezTo>
                    <a:pt x="20734" y="16687"/>
                    <a:pt x="20700" y="16608"/>
                    <a:pt x="20633" y="16618"/>
                  </a:cubicBezTo>
                  <a:close/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605" name="Seventh Annual Conference of the American Society of Evidence-Based Policing…"/>
          <p:cNvSpPr txBox="1"/>
          <p:nvPr/>
        </p:nvSpPr>
        <p:spPr>
          <a:xfrm>
            <a:off x="10568794" y="10011352"/>
            <a:ext cx="11033722" cy="879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457200">
              <a:def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Seventh Annual Conference of the American Society of Evidence-Based Policing</a:t>
            </a:r>
          </a:p>
          <a:p>
            <a:pPr defTabSz="457200">
              <a:def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University of Nevada, Las Vegas, May 15-17</a:t>
            </a:r>
            <a:r>
              <a:rPr baseline="31999"/>
              <a:t>th</a:t>
            </a:r>
            <a:r>
              <a:t>, 2023</a:t>
            </a:r>
          </a:p>
        </p:txBody>
      </p:sp>
      <p:sp>
        <p:nvSpPr>
          <p:cNvPr id="606" name="From"/>
          <p:cNvSpPr txBox="1"/>
          <p:nvPr/>
        </p:nvSpPr>
        <p:spPr>
          <a:xfrm>
            <a:off x="8539393" y="4943550"/>
            <a:ext cx="1884706" cy="597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2438339">
              <a:defRPr sz="3600">
                <a:solidFill>
                  <a:srgbClr val="000000"/>
                </a:solidFill>
                <a:latin typeface="Druk Wide Medium"/>
                <a:ea typeface="Druk Wide Medium"/>
                <a:cs typeface="Druk Wide Medium"/>
                <a:sym typeface="Druk Wide Medium"/>
              </a:defRPr>
            </a:lvl1pPr>
          </a:lstStyle>
          <a:p>
            <a:pPr/>
            <a:r>
              <a:t>From</a:t>
            </a:r>
          </a:p>
        </p:txBody>
      </p:sp>
      <p:sp>
        <p:nvSpPr>
          <p:cNvPr id="607" name="&amp; Social Competence Coaches"/>
          <p:cNvSpPr txBox="1"/>
          <p:nvPr/>
        </p:nvSpPr>
        <p:spPr>
          <a:xfrm>
            <a:off x="15163853" y="9149853"/>
            <a:ext cx="7949693" cy="523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2438339">
              <a:defRPr i="1" sz="3000">
                <a:solidFill>
                  <a:srgbClr val="000000"/>
                </a:solidFill>
                <a:latin typeface="Druk Wide Medium"/>
                <a:ea typeface="Druk Wide Medium"/>
                <a:cs typeface="Druk Wide Medium"/>
                <a:sym typeface="Druk Wide Medium"/>
              </a:defRPr>
            </a:lvl1pPr>
          </a:lstStyle>
          <a:p>
            <a:pPr/>
            <a:r>
              <a:t>&amp; Social Competence Coaches</a:t>
            </a:r>
          </a:p>
        </p:txBody>
      </p:sp>
      <p:sp>
        <p:nvSpPr>
          <p:cNvPr id="608" name="Form"/>
          <p:cNvSpPr/>
          <p:nvPr/>
        </p:nvSpPr>
        <p:spPr>
          <a:xfrm>
            <a:off x="-1182342" y="11228450"/>
            <a:ext cx="25965889" cy="25593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5299" fill="norm" stroke="1" extrusionOk="0">
                <a:moveTo>
                  <a:pt x="0" y="5774"/>
                </a:moveTo>
                <a:cubicBezTo>
                  <a:pt x="1041" y="4143"/>
                  <a:pt x="2098" y="3065"/>
                  <a:pt x="3161" y="2547"/>
                </a:cubicBezTo>
                <a:cubicBezTo>
                  <a:pt x="3758" y="2256"/>
                  <a:pt x="4356" y="2140"/>
                  <a:pt x="4954" y="2016"/>
                </a:cubicBezTo>
                <a:cubicBezTo>
                  <a:pt x="6785" y="1637"/>
                  <a:pt x="8642" y="1217"/>
                  <a:pt x="10406" y="4812"/>
                </a:cubicBezTo>
                <a:cubicBezTo>
                  <a:pt x="10488" y="4980"/>
                  <a:pt x="10571" y="5158"/>
                  <a:pt x="10653" y="5345"/>
                </a:cubicBezTo>
                <a:cubicBezTo>
                  <a:pt x="10708" y="5472"/>
                  <a:pt x="10764" y="5603"/>
                  <a:pt x="10819" y="5726"/>
                </a:cubicBezTo>
                <a:cubicBezTo>
                  <a:pt x="14059" y="12909"/>
                  <a:pt x="17453" y="-6301"/>
                  <a:pt x="20654" y="2230"/>
                </a:cubicBezTo>
                <a:cubicBezTo>
                  <a:pt x="20989" y="3122"/>
                  <a:pt x="21307" y="4313"/>
                  <a:pt x="21600" y="5774"/>
                </a:cubicBezTo>
                <a:lnTo>
                  <a:pt x="21600" y="15299"/>
                </a:lnTo>
                <a:lnTo>
                  <a:pt x="0" y="15299"/>
                </a:lnTo>
                <a:lnTo>
                  <a:pt x="0" y="5774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09" name="The Marking of Relevance of"/>
          <p:cNvSpPr txBox="1"/>
          <p:nvPr/>
        </p:nvSpPr>
        <p:spPr>
          <a:xfrm>
            <a:off x="8513013" y="7775236"/>
            <a:ext cx="8950732" cy="597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2438339">
              <a:defRPr sz="3600">
                <a:solidFill>
                  <a:srgbClr val="000000"/>
                </a:solidFill>
                <a:latin typeface="Druk Wide Medium"/>
                <a:ea typeface="Druk Wide Medium"/>
                <a:cs typeface="Druk Wide Medium"/>
                <a:sym typeface="Druk Wide Medium"/>
              </a:defRPr>
            </a:lvl1pPr>
          </a:lstStyle>
          <a:p>
            <a:pPr/>
            <a:r>
              <a:t>The Marking of Relevance of</a:t>
            </a:r>
          </a:p>
        </p:txBody>
      </p:sp>
      <p:sp>
        <p:nvSpPr>
          <p:cNvPr id="610" name="Mario S. Staller, Swen Koerner, Benni Zaiser"/>
          <p:cNvSpPr txBox="1"/>
          <p:nvPr/>
        </p:nvSpPr>
        <p:spPr>
          <a:xfrm>
            <a:off x="7261462" y="3792746"/>
            <a:ext cx="6871082" cy="564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2438339">
              <a:defRPr sz="2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Mario S. Staller, Swen Koerner, Benni Zaiser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IMG_1365.jpeg" descr="IMG_136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20252" y="-317875"/>
            <a:ext cx="26136192" cy="19602146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Form"/>
          <p:cNvSpPr/>
          <p:nvPr/>
        </p:nvSpPr>
        <p:spPr>
          <a:xfrm>
            <a:off x="-1182688" y="10998887"/>
            <a:ext cx="25965889" cy="2768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37" fill="norm" stroke="1" extrusionOk="0">
                <a:moveTo>
                  <a:pt x="0" y="9013"/>
                </a:moveTo>
                <a:cubicBezTo>
                  <a:pt x="1807" y="9639"/>
                  <a:pt x="3611" y="10069"/>
                  <a:pt x="5413" y="10305"/>
                </a:cubicBezTo>
                <a:cubicBezTo>
                  <a:pt x="6315" y="10423"/>
                  <a:pt x="7219" y="10493"/>
                  <a:pt x="8122" y="10390"/>
                </a:cubicBezTo>
                <a:cubicBezTo>
                  <a:pt x="9016" y="10287"/>
                  <a:pt x="9910" y="10015"/>
                  <a:pt x="10800" y="9013"/>
                </a:cubicBezTo>
                <a:cubicBezTo>
                  <a:pt x="12852" y="6705"/>
                  <a:pt x="14844" y="543"/>
                  <a:pt x="16912" y="34"/>
                </a:cubicBezTo>
                <a:cubicBezTo>
                  <a:pt x="18529" y="-363"/>
                  <a:pt x="20134" y="2711"/>
                  <a:pt x="21600" y="9013"/>
                </a:cubicBezTo>
                <a:lnTo>
                  <a:pt x="21600" y="21237"/>
                </a:lnTo>
                <a:lnTo>
                  <a:pt x="0" y="21237"/>
                </a:lnTo>
                <a:lnTo>
                  <a:pt x="0" y="9013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95" name="Form"/>
          <p:cNvSpPr/>
          <p:nvPr/>
        </p:nvSpPr>
        <p:spPr>
          <a:xfrm>
            <a:off x="-59800" y="-47816"/>
            <a:ext cx="24503600" cy="44049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72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11219"/>
                </a:lnTo>
                <a:cubicBezTo>
                  <a:pt x="21147" y="13991"/>
                  <a:pt x="20588" y="16224"/>
                  <a:pt x="19961" y="17769"/>
                </a:cubicBezTo>
                <a:cubicBezTo>
                  <a:pt x="18404" y="21600"/>
                  <a:pt x="16682" y="20997"/>
                  <a:pt x="15031" y="18969"/>
                </a:cubicBezTo>
                <a:cubicBezTo>
                  <a:pt x="13527" y="17120"/>
                  <a:pt x="12061" y="14104"/>
                  <a:pt x="10576" y="11976"/>
                </a:cubicBezTo>
                <a:cubicBezTo>
                  <a:pt x="7132" y="7043"/>
                  <a:pt x="3496" y="6743"/>
                  <a:pt x="0" y="11219"/>
                </a:cubicBez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96" name="Problems in the Practice"/>
          <p:cNvSpPr txBox="1"/>
          <p:nvPr/>
        </p:nvSpPr>
        <p:spPr>
          <a:xfrm>
            <a:off x="3808552" y="314945"/>
            <a:ext cx="1324292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2438339">
              <a:lnSpc>
                <a:spcPct val="80000"/>
              </a:lnSpc>
              <a:defRPr spc="-119" sz="6000">
                <a:latin typeface="Druk Wide Bold"/>
                <a:ea typeface="Druk Wide Bold"/>
                <a:cs typeface="Druk Wide Bold"/>
                <a:sym typeface="Druk Wide Bold"/>
              </a:defRPr>
            </a:lvl1pPr>
          </a:lstStyle>
          <a:p>
            <a:pPr/>
            <a:r>
              <a:t>Problems in the Practice</a:t>
            </a:r>
          </a:p>
        </p:txBody>
      </p:sp>
      <p:sp>
        <p:nvSpPr>
          <p:cNvPr id="197" name="of Conflict Management Training"/>
          <p:cNvSpPr txBox="1"/>
          <p:nvPr/>
        </p:nvSpPr>
        <p:spPr>
          <a:xfrm>
            <a:off x="12244966" y="1416816"/>
            <a:ext cx="11580369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2438339">
              <a:lnSpc>
                <a:spcPct val="80000"/>
              </a:lnSpc>
              <a:defRPr spc="-79" sz="4000">
                <a:latin typeface="Druk Wide Bold"/>
                <a:ea typeface="Druk Wide Bold"/>
                <a:cs typeface="Druk Wide Bold"/>
                <a:sym typeface="Druk Wide Bold"/>
              </a:defRPr>
            </a:lvl1pPr>
          </a:lstStyle>
          <a:p>
            <a:pPr/>
            <a:r>
              <a:t>of Conflict Management Training</a:t>
            </a:r>
          </a:p>
        </p:txBody>
      </p:sp>
      <p:sp>
        <p:nvSpPr>
          <p:cNvPr id="198" name="traditional pedagogy"/>
          <p:cNvSpPr txBox="1"/>
          <p:nvPr/>
        </p:nvSpPr>
        <p:spPr>
          <a:xfrm>
            <a:off x="16174584" y="4950973"/>
            <a:ext cx="3859531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>
                <a:solidFill>
                  <a:srgbClr val="000000"/>
                </a:solidFill>
              </a:defRPr>
            </a:lvl1pPr>
          </a:lstStyle>
          <a:p>
            <a:pPr/>
            <a:r>
              <a:t>traditional pedagogy</a:t>
            </a:r>
          </a:p>
        </p:txBody>
      </p:sp>
      <p:sp>
        <p:nvSpPr>
          <p:cNvPr id="199" name="(Cushion, 2022, Staller et al., 2022)"/>
          <p:cNvSpPr txBox="1"/>
          <p:nvPr/>
        </p:nvSpPr>
        <p:spPr>
          <a:xfrm>
            <a:off x="17346688" y="5582100"/>
            <a:ext cx="4862780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(Cushion, 2022, Staller et al., 2022)</a:t>
            </a:r>
          </a:p>
        </p:txBody>
      </p:sp>
      <p:sp>
        <p:nvSpPr>
          <p:cNvPr id="200" name="deficit-oriented view of recruits"/>
          <p:cNvSpPr txBox="1"/>
          <p:nvPr/>
        </p:nvSpPr>
        <p:spPr>
          <a:xfrm>
            <a:off x="1140701" y="3101328"/>
            <a:ext cx="5806822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>
                <a:solidFill>
                  <a:srgbClr val="000000"/>
                </a:solidFill>
              </a:defRPr>
            </a:lvl1pPr>
          </a:lstStyle>
          <a:p>
            <a:pPr/>
            <a:r>
              <a:t>deficit-oriented view of recruits</a:t>
            </a:r>
          </a:p>
        </p:txBody>
      </p:sp>
      <p:sp>
        <p:nvSpPr>
          <p:cNvPr id="201" name="(Koerner &amp; Staller, 2022)"/>
          <p:cNvSpPr txBox="1"/>
          <p:nvPr/>
        </p:nvSpPr>
        <p:spPr>
          <a:xfrm>
            <a:off x="4093732" y="3750639"/>
            <a:ext cx="3394254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(Koerner &amp; Staller, 2022)</a:t>
            </a:r>
          </a:p>
        </p:txBody>
      </p:sp>
      <p:sp>
        <p:nvSpPr>
          <p:cNvPr id="202" name="Staller, M. S., &amp; Koerner, S. (2022). Einsatztraining und Digitalität. In T.-G. Rüdiger &amp; P. S. Bayerl (Hrsg.), Handbuch Cyberkriminologie (S. 1–23). Springer VS. https://doi.org/10.1007/978-3-658-35450-3_50-1…"/>
          <p:cNvSpPr txBox="1"/>
          <p:nvPr/>
        </p:nvSpPr>
        <p:spPr>
          <a:xfrm>
            <a:off x="1269502" y="12485498"/>
            <a:ext cx="20156684" cy="909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400"/>
            </a:pPr>
            <a:r>
              <a:t>Staller, M. S., &amp; Koerner, S. (2022). Einsatztraining und Digitalität. In T.-G. Rüdiger &amp; P. S. Bayerl (Hrsg.), </a:t>
            </a:r>
            <a:r>
              <a:rPr i="1"/>
              <a:t>Handbuch Cyberkriminologie</a:t>
            </a:r>
            <a:r>
              <a:t> (S. 1–23). Springer VS. </a:t>
            </a:r>
            <a:r>
              <a:rPr u="sng">
                <a:hlinkClick r:id="rId3" invalidUrl="" action="" tgtFrame="" tooltip="" history="1" highlightClick="0" endSnd="0"/>
              </a:rPr>
              <a:t>https://doi.org/10.1007/978-3-658-35450-3_50-1</a:t>
            </a:r>
          </a:p>
          <a:p>
            <a:pPr algn="l">
              <a:defRPr sz="1400"/>
            </a:pPr>
            <a:r>
              <a:t>Koerner, S., &amp; Staller, M. S. (2022). “It has Changed, Quite Clearly.” Exploring Perceptions of German Police Trainers on Police Recruits. Frontiers in Education, 6. </a:t>
            </a:r>
            <a:r>
              <a:rPr>
                <a:hlinkClick r:id="rId4" invalidUrl="" action="" tgtFrame="" tooltip="" history="1" highlightClick="0" endSnd="0"/>
              </a:rPr>
              <a:t>https://doi.org/10.3389/feduc.2021.771629</a:t>
            </a:r>
          </a:p>
          <a:p>
            <a:pPr algn="l">
              <a:defRPr sz="1400"/>
            </a:pPr>
            <a:r>
              <a:t>Staller, M. S., Koerner, S., Heil, V., Klemmer, I., Abraham, A., &amp; Poolton, J. (2022). The Structure and Delivery of Police Use of Force Training: A German Case Study. European Journal for Security Research, 7(1), 87–112. </a:t>
            </a:r>
            <a:r>
              <a:rPr>
                <a:hlinkClick r:id="rId5" invalidUrl="" action="" tgtFrame="" tooltip="" history="1" highlightClick="0" endSnd="0"/>
              </a:rPr>
              <a:t>https://doi.org/10.1007/s41125-021-00073-5</a:t>
            </a:r>
          </a:p>
        </p:txBody>
      </p:sp>
      <p:sp>
        <p:nvSpPr>
          <p:cNvPr id="203" name="inclination towards „hot shit“"/>
          <p:cNvSpPr txBox="1"/>
          <p:nvPr/>
        </p:nvSpPr>
        <p:spPr>
          <a:xfrm>
            <a:off x="18765129" y="8968023"/>
            <a:ext cx="3761376" cy="1030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000">
                <a:solidFill>
                  <a:srgbClr val="000000"/>
                </a:solidFill>
              </a:defRPr>
            </a:lvl1pPr>
          </a:lstStyle>
          <a:p>
            <a:pPr/>
            <a:r>
              <a:t>inclination towards „hot shit“</a:t>
            </a:r>
          </a:p>
        </p:txBody>
      </p:sp>
      <p:sp>
        <p:nvSpPr>
          <p:cNvPr id="204" name="(Staller &amp; Koerner, 2022)"/>
          <p:cNvSpPr txBox="1"/>
          <p:nvPr/>
        </p:nvSpPr>
        <p:spPr>
          <a:xfrm>
            <a:off x="20440082" y="9981848"/>
            <a:ext cx="3394253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(Staller &amp; Koerner, 2022)</a:t>
            </a:r>
          </a:p>
        </p:txBody>
      </p:sp>
      <p:sp>
        <p:nvSpPr>
          <p:cNvPr id="205" name="structural knowledge deficit"/>
          <p:cNvSpPr txBox="1"/>
          <p:nvPr/>
        </p:nvSpPr>
        <p:spPr>
          <a:xfrm>
            <a:off x="1440548" y="5064856"/>
            <a:ext cx="5207128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>
                <a:solidFill>
                  <a:srgbClr val="000000"/>
                </a:solidFill>
              </a:defRPr>
            </a:lvl1pPr>
          </a:lstStyle>
          <a:p>
            <a:pPr/>
            <a:r>
              <a:t>structural knowledge deficit</a:t>
            </a:r>
          </a:p>
        </p:txBody>
      </p:sp>
      <p:sp>
        <p:nvSpPr>
          <p:cNvPr id="206" name="(Koerner &amp; Staller, 2021)"/>
          <p:cNvSpPr txBox="1"/>
          <p:nvPr/>
        </p:nvSpPr>
        <p:spPr>
          <a:xfrm>
            <a:off x="4311649" y="5543285"/>
            <a:ext cx="3394254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(Koerner &amp; Staller, 2021)</a:t>
            </a:r>
          </a:p>
        </p:txBody>
      </p:sp>
      <p:sp>
        <p:nvSpPr>
          <p:cNvPr id="207" name="unidimensional view on…"/>
          <p:cNvSpPr txBox="1"/>
          <p:nvPr/>
        </p:nvSpPr>
        <p:spPr>
          <a:xfrm>
            <a:off x="1591184" y="6793434"/>
            <a:ext cx="4359784" cy="1030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3000">
                <a:solidFill>
                  <a:srgbClr val="000000"/>
                </a:solidFill>
              </a:defRPr>
            </a:pPr>
            <a:r>
              <a:t>unidimensional view on</a:t>
            </a:r>
          </a:p>
          <a:p>
            <a:pPr>
              <a:defRPr b="1" sz="3000">
                <a:solidFill>
                  <a:srgbClr val="000000"/>
                </a:solidFill>
              </a:defRPr>
            </a:pPr>
            <a:r>
              <a:t>conflict management</a:t>
            </a:r>
          </a:p>
        </p:txBody>
      </p:sp>
      <p:sp>
        <p:nvSpPr>
          <p:cNvPr id="208" name="(Staller et al., 2022)"/>
          <p:cNvSpPr txBox="1"/>
          <p:nvPr/>
        </p:nvSpPr>
        <p:spPr>
          <a:xfrm>
            <a:off x="3428964" y="7886160"/>
            <a:ext cx="2722475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(Staller et al., 2022)</a:t>
            </a:r>
          </a:p>
        </p:txBody>
      </p:sp>
      <p:sp>
        <p:nvSpPr>
          <p:cNvPr id="209" name="planning &amp; reflection"/>
          <p:cNvSpPr txBox="1"/>
          <p:nvPr/>
        </p:nvSpPr>
        <p:spPr>
          <a:xfrm>
            <a:off x="17416603" y="6623231"/>
            <a:ext cx="3867151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>
                <a:solidFill>
                  <a:srgbClr val="000000"/>
                </a:solidFill>
              </a:defRPr>
            </a:lvl1pPr>
          </a:lstStyle>
          <a:p>
            <a:pPr/>
            <a:r>
              <a:t>planning &amp; reflection</a:t>
            </a:r>
          </a:p>
        </p:txBody>
      </p:sp>
      <p:sp>
        <p:nvSpPr>
          <p:cNvPr id="210" name="(Staller et al., 2022)"/>
          <p:cNvSpPr txBox="1"/>
          <p:nvPr/>
        </p:nvSpPr>
        <p:spPr>
          <a:xfrm>
            <a:off x="19662670" y="7254357"/>
            <a:ext cx="2722475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(Staller et al., 2022)</a:t>
            </a:r>
          </a:p>
        </p:txBody>
      </p:sp>
      <p:sp>
        <p:nvSpPr>
          <p:cNvPr id="211" name="in Germany"/>
          <p:cNvSpPr txBox="1"/>
          <p:nvPr/>
        </p:nvSpPr>
        <p:spPr>
          <a:xfrm>
            <a:off x="16689965" y="2598437"/>
            <a:ext cx="4200145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2438339">
              <a:lnSpc>
                <a:spcPct val="80000"/>
              </a:lnSpc>
              <a:defRPr spc="-79" sz="4000">
                <a:latin typeface="Druk Wide Bold"/>
                <a:ea typeface="Druk Wide Bold"/>
                <a:cs typeface="Druk Wide Bold"/>
                <a:sym typeface="Druk Wide Bold"/>
              </a:defRPr>
            </a:lvl1pPr>
          </a:lstStyle>
          <a:p>
            <a:pPr/>
            <a:r>
              <a:t>in Germany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Bildschirmfoto 2022-05-21 um 14.38.13.png" descr="Bildschirmfoto 2022-05-21 um 14.38.1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5191" y="2678982"/>
            <a:ext cx="13192469" cy="9029067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Form"/>
          <p:cNvSpPr/>
          <p:nvPr/>
        </p:nvSpPr>
        <p:spPr>
          <a:xfrm>
            <a:off x="-1182688" y="10998887"/>
            <a:ext cx="25965889" cy="2768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37" fill="norm" stroke="1" extrusionOk="0">
                <a:moveTo>
                  <a:pt x="0" y="9013"/>
                </a:moveTo>
                <a:cubicBezTo>
                  <a:pt x="1807" y="9639"/>
                  <a:pt x="3611" y="10069"/>
                  <a:pt x="5413" y="10305"/>
                </a:cubicBezTo>
                <a:cubicBezTo>
                  <a:pt x="6315" y="10423"/>
                  <a:pt x="7219" y="10493"/>
                  <a:pt x="8122" y="10390"/>
                </a:cubicBezTo>
                <a:cubicBezTo>
                  <a:pt x="9016" y="10287"/>
                  <a:pt x="9910" y="10015"/>
                  <a:pt x="10800" y="9013"/>
                </a:cubicBezTo>
                <a:cubicBezTo>
                  <a:pt x="12852" y="6705"/>
                  <a:pt x="14844" y="543"/>
                  <a:pt x="16912" y="34"/>
                </a:cubicBezTo>
                <a:cubicBezTo>
                  <a:pt x="18529" y="-363"/>
                  <a:pt x="20134" y="2711"/>
                  <a:pt x="21600" y="9013"/>
                </a:cubicBezTo>
                <a:lnTo>
                  <a:pt x="21600" y="21237"/>
                </a:lnTo>
                <a:lnTo>
                  <a:pt x="0" y="21237"/>
                </a:lnTo>
                <a:lnTo>
                  <a:pt x="0" y="9013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5" name="Form"/>
          <p:cNvSpPr/>
          <p:nvPr/>
        </p:nvSpPr>
        <p:spPr>
          <a:xfrm>
            <a:off x="-59800" y="-47816"/>
            <a:ext cx="24503600" cy="44049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72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11219"/>
                </a:lnTo>
                <a:cubicBezTo>
                  <a:pt x="21147" y="13991"/>
                  <a:pt x="20588" y="16224"/>
                  <a:pt x="19961" y="17769"/>
                </a:cubicBezTo>
                <a:cubicBezTo>
                  <a:pt x="18404" y="21600"/>
                  <a:pt x="16682" y="20997"/>
                  <a:pt x="15031" y="18969"/>
                </a:cubicBezTo>
                <a:cubicBezTo>
                  <a:pt x="13527" y="17120"/>
                  <a:pt x="12061" y="14104"/>
                  <a:pt x="10576" y="11976"/>
                </a:cubicBezTo>
                <a:cubicBezTo>
                  <a:pt x="7132" y="7043"/>
                  <a:pt x="3496" y="6743"/>
                  <a:pt x="0" y="11219"/>
                </a:cubicBez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6" name="… and where does the knowledge come from"/>
          <p:cNvSpPr txBox="1"/>
          <p:nvPr/>
        </p:nvSpPr>
        <p:spPr>
          <a:xfrm>
            <a:off x="1324482" y="328402"/>
            <a:ext cx="21735035" cy="841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2438339">
              <a:lnSpc>
                <a:spcPct val="80000"/>
              </a:lnSpc>
              <a:defRPr spc="-110" sz="5500">
                <a:latin typeface="Druk Wide Bold"/>
                <a:ea typeface="Druk Wide Bold"/>
                <a:cs typeface="Druk Wide Bold"/>
                <a:sym typeface="Druk Wide Bold"/>
              </a:defRPr>
            </a:lvl1pPr>
          </a:lstStyle>
          <a:p>
            <a:pPr/>
            <a:r>
              <a:t>… and where does the knowledge come from</a:t>
            </a:r>
          </a:p>
        </p:txBody>
      </p:sp>
      <p:sp>
        <p:nvSpPr>
          <p:cNvPr id="217" name="Coaching Knowledge Study…"/>
          <p:cNvSpPr txBox="1"/>
          <p:nvPr/>
        </p:nvSpPr>
        <p:spPr>
          <a:xfrm>
            <a:off x="14530698" y="1649121"/>
            <a:ext cx="7771664" cy="1011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2438339">
              <a:lnSpc>
                <a:spcPct val="80000"/>
              </a:lnSpc>
              <a:defRPr i="1" spc="-68" sz="3400">
                <a:latin typeface="Druk Wide Medium"/>
                <a:ea typeface="Druk Wide Medium"/>
                <a:cs typeface="Druk Wide Medium"/>
                <a:sym typeface="Druk Wide Medium"/>
              </a:defRPr>
            </a:pPr>
            <a:r>
              <a:t>Coaching Knowledge Study</a:t>
            </a:r>
          </a:p>
          <a:p>
            <a:pPr defTabSz="2438339">
              <a:lnSpc>
                <a:spcPct val="80000"/>
              </a:lnSpc>
              <a:defRPr i="1" spc="-68" sz="3400">
                <a:latin typeface="Druk Wide Medium"/>
                <a:ea typeface="Druk Wide Medium"/>
                <a:cs typeface="Druk Wide Medium"/>
                <a:sym typeface="Druk Wide Medium"/>
              </a:defRPr>
            </a:pPr>
            <a:r>
              <a:t>(N = 163)</a:t>
            </a:r>
          </a:p>
        </p:txBody>
      </p:sp>
      <p:sp>
        <p:nvSpPr>
          <p:cNvPr id="218" name="Koerner, S., &amp; Staller, M. S. (2022). “It has Changed, Quite Clearly.” Exploring Perceptions of German Police Trainers on Police Recruits. Frontiers in Education, 6. https://doi.org/10.3389/feduc.2021.771629…"/>
          <p:cNvSpPr txBox="1"/>
          <p:nvPr/>
        </p:nvSpPr>
        <p:spPr>
          <a:xfrm>
            <a:off x="271085" y="12761069"/>
            <a:ext cx="23841831" cy="1171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457200">
              <a:lnSpc>
                <a:spcPct val="117999"/>
              </a:lnSpc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Koerner, S., &amp; Staller, M. S. (2022). “It has Changed, Quite Clearly.” Exploring Perceptions of German Police Trainers on Police Recruits. Frontiers in Education, 6. https://doi.org/10.3389/feduc.2021.771629</a:t>
            </a:r>
          </a:p>
          <a:p>
            <a:pPr defTabSz="457200">
              <a:lnSpc>
                <a:spcPct val="117999"/>
              </a:lnSpc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Staller, M. S., Koerner, S., Abraham, A., &amp; Poolton, J. M. (2022). Topics, Sources and Applicability of Coaching Knowledge in Police Training. Frontiers in Education. https://doi.org/10.3389/feduc.2022.730791</a:t>
            </a:r>
          </a:p>
          <a:p>
            <a:pPr defTabSz="457200">
              <a:lnSpc>
                <a:spcPct val="117999"/>
              </a:lnSpc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sp>
        <p:nvSpPr>
          <p:cNvPr id="219" name="Informal learning…"/>
          <p:cNvSpPr txBox="1"/>
          <p:nvPr/>
        </p:nvSpPr>
        <p:spPr>
          <a:xfrm>
            <a:off x="13595117" y="6398119"/>
            <a:ext cx="10324427" cy="2481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2438339">
              <a:lnSpc>
                <a:spcPct val="80000"/>
              </a:lnSpc>
              <a:defRPr spc="-68" sz="3400">
                <a:solidFill>
                  <a:schemeClr val="accent5"/>
                </a:solidFill>
                <a:latin typeface="Druk Wide Bold"/>
                <a:ea typeface="Druk Wide Bold"/>
                <a:cs typeface="Druk Wide Bold"/>
                <a:sym typeface="Druk Wide Bold"/>
              </a:defRPr>
            </a:pPr>
            <a:r>
              <a:rPr spc="-100" sz="5000"/>
              <a:t>Informal learning </a:t>
            </a:r>
            <a:endParaRPr spc="-100" sz="5000"/>
          </a:p>
          <a:p>
            <a:pPr defTabSz="2438339">
              <a:lnSpc>
                <a:spcPct val="80000"/>
              </a:lnSpc>
              <a:defRPr spc="-68" sz="3400">
                <a:solidFill>
                  <a:schemeClr val="accent5"/>
                </a:solidFill>
                <a:latin typeface="Druk Wide Bold"/>
                <a:ea typeface="Druk Wide Bold"/>
                <a:cs typeface="Druk Wide Bold"/>
                <a:sym typeface="Druk Wide Bold"/>
              </a:defRPr>
            </a:pPr>
            <a:r>
              <a:t>as preferred </a:t>
            </a:r>
          </a:p>
          <a:p>
            <a:pPr defTabSz="2438339">
              <a:lnSpc>
                <a:spcPct val="80000"/>
              </a:lnSpc>
              <a:defRPr spc="-68" sz="3400">
                <a:solidFill>
                  <a:schemeClr val="accent5"/>
                </a:solidFill>
                <a:latin typeface="Druk Wide Bold"/>
                <a:ea typeface="Druk Wide Bold"/>
                <a:cs typeface="Druk Wide Bold"/>
                <a:sym typeface="Druk Wide Bold"/>
              </a:defRPr>
            </a:pPr>
            <a:r>
              <a:rPr spc="-100" sz="5000"/>
              <a:t>Method of Acquiring Knowledge</a:t>
            </a:r>
          </a:p>
        </p:txBody>
      </p:sp>
      <p:sp>
        <p:nvSpPr>
          <p:cNvPr id="220" name="(Staller et al., 2022)"/>
          <p:cNvSpPr txBox="1"/>
          <p:nvPr/>
        </p:nvSpPr>
        <p:spPr>
          <a:xfrm>
            <a:off x="19466763" y="2732650"/>
            <a:ext cx="2722474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(Staller et al., 2022)</a:t>
            </a:r>
          </a:p>
        </p:txBody>
      </p:sp>
      <p:pic>
        <p:nvPicPr>
          <p:cNvPr id="221" name="Abgerundetes Rechteck Abgerundetes Rechteck" descr="Abgerundetes Rechteck Abgerundetes Rechteck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67582" y="4811535"/>
            <a:ext cx="4702416" cy="133501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Bildschirmfoto 2021-09-26 um 16.51.24.png" descr="Bildschirmfoto 2021-09-26 um 16.51.24.png"/>
          <p:cNvPicPr>
            <a:picLocks noChangeAspect="1"/>
          </p:cNvPicPr>
          <p:nvPr/>
        </p:nvPicPr>
        <p:blipFill>
          <a:blip r:embed="rId2">
            <a:alphaModFix amt="26135"/>
            <a:extLst/>
          </a:blip>
          <a:stretch>
            <a:fillRect/>
          </a:stretch>
        </p:blipFill>
        <p:spPr>
          <a:xfrm>
            <a:off x="-7922" y="-53017"/>
            <a:ext cx="24399844" cy="13822034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Linien"/>
          <p:cNvSpPr/>
          <p:nvPr/>
        </p:nvSpPr>
        <p:spPr>
          <a:xfrm>
            <a:off x="5664200" y="9245600"/>
            <a:ext cx="11786149" cy="0"/>
          </a:xfrm>
          <a:prstGeom prst="line">
            <a:avLst/>
          </a:prstGeom>
          <a:ln w="63500">
            <a:solidFill>
              <a:srgbClr val="000000"/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2438339">
              <a:defRPr sz="2200">
                <a:solidFill>
                  <a:srgbClr val="5E5E5E"/>
                </a:solidFill>
              </a:defRPr>
            </a:pPr>
          </a:p>
        </p:txBody>
      </p:sp>
      <p:sp>
        <p:nvSpPr>
          <p:cNvPr id="226" name="Form"/>
          <p:cNvSpPr/>
          <p:nvPr/>
        </p:nvSpPr>
        <p:spPr>
          <a:xfrm>
            <a:off x="-1182342" y="11228450"/>
            <a:ext cx="25965889" cy="25593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5299" fill="norm" stroke="1" extrusionOk="0">
                <a:moveTo>
                  <a:pt x="0" y="5774"/>
                </a:moveTo>
                <a:cubicBezTo>
                  <a:pt x="1041" y="4143"/>
                  <a:pt x="2098" y="3065"/>
                  <a:pt x="3161" y="2547"/>
                </a:cubicBezTo>
                <a:cubicBezTo>
                  <a:pt x="3758" y="2256"/>
                  <a:pt x="4356" y="2140"/>
                  <a:pt x="4954" y="2016"/>
                </a:cubicBezTo>
                <a:cubicBezTo>
                  <a:pt x="6785" y="1637"/>
                  <a:pt x="8642" y="1217"/>
                  <a:pt x="10406" y="4812"/>
                </a:cubicBezTo>
                <a:cubicBezTo>
                  <a:pt x="10488" y="4980"/>
                  <a:pt x="10571" y="5158"/>
                  <a:pt x="10653" y="5345"/>
                </a:cubicBezTo>
                <a:cubicBezTo>
                  <a:pt x="10708" y="5472"/>
                  <a:pt x="10764" y="5603"/>
                  <a:pt x="10819" y="5726"/>
                </a:cubicBezTo>
                <a:cubicBezTo>
                  <a:pt x="14059" y="12909"/>
                  <a:pt x="17453" y="-6301"/>
                  <a:pt x="20654" y="2230"/>
                </a:cubicBezTo>
                <a:cubicBezTo>
                  <a:pt x="20989" y="3122"/>
                  <a:pt x="21307" y="4313"/>
                  <a:pt x="21600" y="5774"/>
                </a:cubicBezTo>
                <a:lnTo>
                  <a:pt x="21600" y="15299"/>
                </a:lnTo>
                <a:lnTo>
                  <a:pt x="0" y="15299"/>
                </a:lnTo>
                <a:lnTo>
                  <a:pt x="0" y="5774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7" name="Willke, H. (1998). Organisierte Wissensarbeit. Zeitschrift Für Soziologie, 27(3), 161–177. https://doi.org/10.1515/zfsoz-1998-0301…"/>
          <p:cNvSpPr txBox="1"/>
          <p:nvPr/>
        </p:nvSpPr>
        <p:spPr>
          <a:xfrm>
            <a:off x="714599" y="12752792"/>
            <a:ext cx="22397443" cy="59418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Willke, H. (1998). Organisierte Wissensarbeit. Zeitschrift Für Soziologie, 27(3), 161–177. https://doi.org/10.1515/zfsoz-1998-0301</a:t>
            </a:r>
          </a:p>
          <a:p>
            <a:pPr defTabSz="821531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Koerner, S., &amp; Staller, M. S. (2021). From Data to Knowledge: Training of Police and Military Special Operations Forces in Systemic Perspective. Special Operations Journal, 7(1), 29–42. https://doi.org/10.1080/23296151.2021.1904571</a:t>
            </a:r>
          </a:p>
        </p:txBody>
      </p:sp>
      <p:sp>
        <p:nvSpPr>
          <p:cNvPr id="228" name="Form"/>
          <p:cNvSpPr/>
          <p:nvPr/>
        </p:nvSpPr>
        <p:spPr>
          <a:xfrm>
            <a:off x="-59800" y="-47816"/>
            <a:ext cx="24503600" cy="44049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72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11219"/>
                </a:lnTo>
                <a:cubicBezTo>
                  <a:pt x="21147" y="13991"/>
                  <a:pt x="20588" y="16224"/>
                  <a:pt x="19961" y="17769"/>
                </a:cubicBezTo>
                <a:cubicBezTo>
                  <a:pt x="18404" y="21600"/>
                  <a:pt x="16682" y="20997"/>
                  <a:pt x="15031" y="18969"/>
                </a:cubicBezTo>
                <a:cubicBezTo>
                  <a:pt x="13527" y="17120"/>
                  <a:pt x="12061" y="14104"/>
                  <a:pt x="10576" y="11976"/>
                </a:cubicBezTo>
                <a:cubicBezTo>
                  <a:pt x="7132" y="7043"/>
                  <a:pt x="3496" y="6743"/>
                  <a:pt x="0" y="11219"/>
                </a:cubicBez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29" name="Bildschirmfoto 2023-04-25 um 17.56.15.png" descr="Bildschirmfoto 2023-04-25 um 17.56.15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48420"/>
          <a:stretch>
            <a:fillRect/>
          </a:stretch>
        </p:blipFill>
        <p:spPr>
          <a:xfrm>
            <a:off x="4892204" y="5024711"/>
            <a:ext cx="14042335" cy="3076033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sp>
        <p:nvSpPr>
          <p:cNvPr id="230" name="Filters of Selection"/>
          <p:cNvSpPr txBox="1"/>
          <p:nvPr/>
        </p:nvSpPr>
        <p:spPr>
          <a:xfrm>
            <a:off x="5497041" y="9627662"/>
            <a:ext cx="9512732" cy="77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2438339">
              <a:lnSpc>
                <a:spcPct val="80000"/>
              </a:lnSpc>
              <a:defRPr spc="-100" sz="5000">
                <a:solidFill>
                  <a:srgbClr val="000000"/>
                </a:solidFill>
                <a:latin typeface="Druk Wide Bold"/>
                <a:ea typeface="Druk Wide Bold"/>
                <a:cs typeface="Druk Wide Bold"/>
                <a:sym typeface="Druk Wide Bold"/>
              </a:defRPr>
            </a:lvl1pPr>
          </a:lstStyle>
          <a:p>
            <a:pPr>
              <a:defRPr spc="-68" sz="3400"/>
            </a:pPr>
            <a:r>
              <a:rPr spc="-100" sz="5000"/>
              <a:t>Filters of Selection</a:t>
            </a:r>
          </a:p>
        </p:txBody>
      </p:sp>
      <p:sp>
        <p:nvSpPr>
          <p:cNvPr id="231" name="(Willke, 1998; Koerner &amp; Staller, 2021)"/>
          <p:cNvSpPr txBox="1"/>
          <p:nvPr/>
        </p:nvSpPr>
        <p:spPr>
          <a:xfrm>
            <a:off x="17552352" y="1923962"/>
            <a:ext cx="5218177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(Willke, 1998; Koerner &amp; Staller, 2021)</a:t>
            </a:r>
          </a:p>
        </p:txBody>
      </p:sp>
      <p:sp>
        <p:nvSpPr>
          <p:cNvPr id="232" name="Our (Social Systems) Theory"/>
          <p:cNvSpPr txBox="1"/>
          <p:nvPr/>
        </p:nvSpPr>
        <p:spPr>
          <a:xfrm>
            <a:off x="9440215" y="886132"/>
            <a:ext cx="14093032" cy="77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2438339">
              <a:lnSpc>
                <a:spcPct val="80000"/>
              </a:lnSpc>
              <a:defRPr spc="-100" sz="5000">
                <a:latin typeface="Druk Wide Bold"/>
                <a:ea typeface="Druk Wide Bold"/>
                <a:cs typeface="Druk Wide Bold"/>
                <a:sym typeface="Druk Wide Bold"/>
              </a:defRPr>
            </a:lvl1pPr>
          </a:lstStyle>
          <a:p>
            <a:pPr>
              <a:defRPr spc="-68" sz="3400"/>
            </a:pPr>
            <a:r>
              <a:rPr spc="-100" sz="5000"/>
              <a:t>Our (Social Systems) Theory</a:t>
            </a:r>
          </a:p>
        </p:txBody>
      </p:sp>
      <p:sp>
        <p:nvSpPr>
          <p:cNvPr id="233" name="Knowledge"/>
          <p:cNvSpPr/>
          <p:nvPr/>
        </p:nvSpPr>
        <p:spPr>
          <a:xfrm>
            <a:off x="880533" y="2097976"/>
            <a:ext cx="3101579" cy="3101579"/>
          </a:xfrm>
          <a:prstGeom prst="ellipse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Knowledge</a:t>
            </a:r>
          </a:p>
        </p:txBody>
      </p:sp>
      <p:sp>
        <p:nvSpPr>
          <p:cNvPr id="234" name="Science"/>
          <p:cNvSpPr txBox="1"/>
          <p:nvPr/>
        </p:nvSpPr>
        <p:spPr>
          <a:xfrm>
            <a:off x="3773766" y="2055335"/>
            <a:ext cx="2815668" cy="630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2438339">
              <a:defRPr sz="3800">
                <a:solidFill>
                  <a:srgbClr val="000000"/>
                </a:solidFill>
                <a:latin typeface="Druk Wide Medium"/>
                <a:ea typeface="Druk Wide Medium"/>
                <a:cs typeface="Druk Wide Medium"/>
                <a:sym typeface="Druk Wide Medium"/>
              </a:defRPr>
            </a:lvl1pPr>
          </a:lstStyle>
          <a:p>
            <a:pPr/>
            <a:r>
              <a:t>Science</a:t>
            </a:r>
          </a:p>
        </p:txBody>
      </p:sp>
      <p:sp>
        <p:nvSpPr>
          <p:cNvPr id="235" name="Linien"/>
          <p:cNvSpPr/>
          <p:nvPr/>
        </p:nvSpPr>
        <p:spPr>
          <a:xfrm>
            <a:off x="3369733" y="4419600"/>
            <a:ext cx="2304046" cy="2112274"/>
          </a:xfrm>
          <a:prstGeom prst="line">
            <a:avLst/>
          </a:prstGeom>
          <a:ln w="508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36" name="Transformation"/>
          <p:cNvSpPr txBox="1"/>
          <p:nvPr/>
        </p:nvSpPr>
        <p:spPr>
          <a:xfrm>
            <a:off x="9603316" y="8489808"/>
            <a:ext cx="712470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9">
              <a:lnSpc>
                <a:spcPct val="80000"/>
              </a:lnSpc>
              <a:defRPr spc="-100" sz="5000">
                <a:solidFill>
                  <a:srgbClr val="000000"/>
                </a:solidFill>
                <a:latin typeface="Druk Wide Bold"/>
                <a:ea typeface="Druk Wide Bold"/>
                <a:cs typeface="Druk Wide Bold"/>
                <a:sym typeface="Druk Wide Bold"/>
              </a:defRPr>
            </a:lvl1pPr>
          </a:lstStyle>
          <a:p>
            <a:pPr>
              <a:defRPr spc="-68" sz="3400"/>
            </a:pPr>
            <a:r>
              <a:rPr spc="-100" sz="5000"/>
              <a:t>Transformation</a:t>
            </a:r>
          </a:p>
        </p:txBody>
      </p:sp>
      <p:sp>
        <p:nvSpPr>
          <p:cNvPr id="237" name="The Police"/>
          <p:cNvSpPr txBox="1"/>
          <p:nvPr/>
        </p:nvSpPr>
        <p:spPr>
          <a:xfrm>
            <a:off x="14109603" y="4332869"/>
            <a:ext cx="3564662" cy="630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2438339">
              <a:defRPr sz="3800">
                <a:solidFill>
                  <a:srgbClr val="000000"/>
                </a:solidFill>
                <a:latin typeface="Druk Wide Medium"/>
                <a:ea typeface="Druk Wide Medium"/>
                <a:cs typeface="Druk Wide Medium"/>
                <a:sym typeface="Druk Wide Medium"/>
              </a:defRPr>
            </a:lvl1pPr>
          </a:lstStyle>
          <a:p>
            <a:pPr/>
            <a:r>
              <a:t>The Police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Bildschirmfoto 2021-09-26 um 16.51.24.png" descr="Bildschirmfoto 2021-09-26 um 16.51.24.png"/>
          <p:cNvPicPr>
            <a:picLocks noChangeAspect="1"/>
          </p:cNvPicPr>
          <p:nvPr/>
        </p:nvPicPr>
        <p:blipFill>
          <a:blip r:embed="rId2">
            <a:alphaModFix amt="26135"/>
            <a:extLst/>
          </a:blip>
          <a:stretch>
            <a:fillRect/>
          </a:stretch>
        </p:blipFill>
        <p:spPr>
          <a:xfrm>
            <a:off x="-7922" y="-53017"/>
            <a:ext cx="24399844" cy="13822034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Linien"/>
          <p:cNvSpPr/>
          <p:nvPr/>
        </p:nvSpPr>
        <p:spPr>
          <a:xfrm>
            <a:off x="5664200" y="9245600"/>
            <a:ext cx="11786149" cy="0"/>
          </a:xfrm>
          <a:prstGeom prst="line">
            <a:avLst/>
          </a:prstGeom>
          <a:ln w="63500">
            <a:solidFill>
              <a:srgbClr val="000000"/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2438339">
              <a:defRPr sz="2200">
                <a:solidFill>
                  <a:srgbClr val="5E5E5E"/>
                </a:solidFill>
              </a:defRPr>
            </a:pPr>
          </a:p>
        </p:txBody>
      </p:sp>
      <p:sp>
        <p:nvSpPr>
          <p:cNvPr id="241" name="Form"/>
          <p:cNvSpPr/>
          <p:nvPr/>
        </p:nvSpPr>
        <p:spPr>
          <a:xfrm>
            <a:off x="-1182342" y="11228450"/>
            <a:ext cx="25965889" cy="25593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5299" fill="norm" stroke="1" extrusionOk="0">
                <a:moveTo>
                  <a:pt x="0" y="5774"/>
                </a:moveTo>
                <a:cubicBezTo>
                  <a:pt x="1041" y="4143"/>
                  <a:pt x="2098" y="3065"/>
                  <a:pt x="3161" y="2547"/>
                </a:cubicBezTo>
                <a:cubicBezTo>
                  <a:pt x="3758" y="2256"/>
                  <a:pt x="4356" y="2140"/>
                  <a:pt x="4954" y="2016"/>
                </a:cubicBezTo>
                <a:cubicBezTo>
                  <a:pt x="6785" y="1637"/>
                  <a:pt x="8642" y="1217"/>
                  <a:pt x="10406" y="4812"/>
                </a:cubicBezTo>
                <a:cubicBezTo>
                  <a:pt x="10488" y="4980"/>
                  <a:pt x="10571" y="5158"/>
                  <a:pt x="10653" y="5345"/>
                </a:cubicBezTo>
                <a:cubicBezTo>
                  <a:pt x="10708" y="5472"/>
                  <a:pt x="10764" y="5603"/>
                  <a:pt x="10819" y="5726"/>
                </a:cubicBezTo>
                <a:cubicBezTo>
                  <a:pt x="14059" y="12909"/>
                  <a:pt x="17453" y="-6301"/>
                  <a:pt x="20654" y="2230"/>
                </a:cubicBezTo>
                <a:cubicBezTo>
                  <a:pt x="20989" y="3122"/>
                  <a:pt x="21307" y="4313"/>
                  <a:pt x="21600" y="5774"/>
                </a:cubicBezTo>
                <a:lnTo>
                  <a:pt x="21600" y="15299"/>
                </a:lnTo>
                <a:lnTo>
                  <a:pt x="0" y="15299"/>
                </a:lnTo>
                <a:lnTo>
                  <a:pt x="0" y="5774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42" name="Form"/>
          <p:cNvSpPr/>
          <p:nvPr/>
        </p:nvSpPr>
        <p:spPr>
          <a:xfrm>
            <a:off x="-59800" y="-47816"/>
            <a:ext cx="24503600" cy="44049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72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11219"/>
                </a:lnTo>
                <a:cubicBezTo>
                  <a:pt x="21147" y="13991"/>
                  <a:pt x="20588" y="16224"/>
                  <a:pt x="19961" y="17769"/>
                </a:cubicBezTo>
                <a:cubicBezTo>
                  <a:pt x="18404" y="21600"/>
                  <a:pt x="16682" y="20997"/>
                  <a:pt x="15031" y="18969"/>
                </a:cubicBezTo>
                <a:cubicBezTo>
                  <a:pt x="13527" y="17120"/>
                  <a:pt x="12061" y="14104"/>
                  <a:pt x="10576" y="11976"/>
                </a:cubicBezTo>
                <a:cubicBezTo>
                  <a:pt x="7132" y="7043"/>
                  <a:pt x="3496" y="6743"/>
                  <a:pt x="0" y="11219"/>
                </a:cubicBez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43" name="Bildschirmfoto 2023-04-25 um 17.56.15.png" descr="Bildschirmfoto 2023-04-25 um 17.56.15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48420"/>
          <a:stretch>
            <a:fillRect/>
          </a:stretch>
        </p:blipFill>
        <p:spPr>
          <a:xfrm>
            <a:off x="4892204" y="5024711"/>
            <a:ext cx="14042335" cy="3076033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sp>
        <p:nvSpPr>
          <p:cNvPr id="244" name="Filters of Selection"/>
          <p:cNvSpPr txBox="1"/>
          <p:nvPr/>
        </p:nvSpPr>
        <p:spPr>
          <a:xfrm>
            <a:off x="5497041" y="9627662"/>
            <a:ext cx="9512732" cy="77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2438339">
              <a:lnSpc>
                <a:spcPct val="80000"/>
              </a:lnSpc>
              <a:defRPr spc="-100" sz="5000">
                <a:solidFill>
                  <a:srgbClr val="000000"/>
                </a:solidFill>
                <a:latin typeface="Druk Wide Bold"/>
                <a:ea typeface="Druk Wide Bold"/>
                <a:cs typeface="Druk Wide Bold"/>
                <a:sym typeface="Druk Wide Bold"/>
              </a:defRPr>
            </a:lvl1pPr>
          </a:lstStyle>
          <a:p>
            <a:pPr>
              <a:defRPr spc="-68" sz="3400"/>
            </a:pPr>
            <a:r>
              <a:rPr spc="-100" sz="5000"/>
              <a:t>Filters of Selection</a:t>
            </a:r>
          </a:p>
        </p:txBody>
      </p:sp>
      <p:sp>
        <p:nvSpPr>
          <p:cNvPr id="245" name="Knowledge"/>
          <p:cNvSpPr/>
          <p:nvPr/>
        </p:nvSpPr>
        <p:spPr>
          <a:xfrm>
            <a:off x="880533" y="2097976"/>
            <a:ext cx="3101579" cy="3101579"/>
          </a:xfrm>
          <a:prstGeom prst="ellipse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Knowledge</a:t>
            </a:r>
          </a:p>
        </p:txBody>
      </p:sp>
      <p:sp>
        <p:nvSpPr>
          <p:cNvPr id="246" name="The Police"/>
          <p:cNvSpPr txBox="1"/>
          <p:nvPr/>
        </p:nvSpPr>
        <p:spPr>
          <a:xfrm>
            <a:off x="14109603" y="4332869"/>
            <a:ext cx="3564662" cy="630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2438339">
              <a:defRPr sz="3800">
                <a:solidFill>
                  <a:srgbClr val="000000"/>
                </a:solidFill>
                <a:latin typeface="Druk Wide Medium"/>
                <a:ea typeface="Druk Wide Medium"/>
                <a:cs typeface="Druk Wide Medium"/>
                <a:sym typeface="Druk Wide Medium"/>
              </a:defRPr>
            </a:lvl1pPr>
          </a:lstStyle>
          <a:p>
            <a:pPr/>
            <a:r>
              <a:t>The Police</a:t>
            </a:r>
          </a:p>
        </p:txBody>
      </p:sp>
      <p:sp>
        <p:nvSpPr>
          <p:cNvPr id="247" name="Science"/>
          <p:cNvSpPr txBox="1"/>
          <p:nvPr/>
        </p:nvSpPr>
        <p:spPr>
          <a:xfrm>
            <a:off x="3773766" y="2055335"/>
            <a:ext cx="2815668" cy="630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2438339">
              <a:defRPr sz="3800">
                <a:solidFill>
                  <a:srgbClr val="000000"/>
                </a:solidFill>
                <a:latin typeface="Druk Wide Medium"/>
                <a:ea typeface="Druk Wide Medium"/>
                <a:cs typeface="Druk Wide Medium"/>
                <a:sym typeface="Druk Wide Medium"/>
              </a:defRPr>
            </a:lvl1pPr>
          </a:lstStyle>
          <a:p>
            <a:pPr/>
            <a:r>
              <a:t>Science</a:t>
            </a:r>
          </a:p>
        </p:txBody>
      </p:sp>
      <p:sp>
        <p:nvSpPr>
          <p:cNvPr id="248" name="Linien"/>
          <p:cNvSpPr/>
          <p:nvPr/>
        </p:nvSpPr>
        <p:spPr>
          <a:xfrm>
            <a:off x="3369733" y="4419600"/>
            <a:ext cx="2304046" cy="2112274"/>
          </a:xfrm>
          <a:prstGeom prst="line">
            <a:avLst/>
          </a:prstGeom>
          <a:ln w="508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49" name="Transformation"/>
          <p:cNvSpPr txBox="1"/>
          <p:nvPr/>
        </p:nvSpPr>
        <p:spPr>
          <a:xfrm>
            <a:off x="9603316" y="8489808"/>
            <a:ext cx="712470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9">
              <a:lnSpc>
                <a:spcPct val="80000"/>
              </a:lnSpc>
              <a:defRPr spc="-100" sz="5000">
                <a:solidFill>
                  <a:srgbClr val="000000"/>
                </a:solidFill>
                <a:latin typeface="Druk Wide Bold"/>
                <a:ea typeface="Druk Wide Bold"/>
                <a:cs typeface="Druk Wide Bold"/>
                <a:sym typeface="Druk Wide Bold"/>
              </a:defRPr>
            </a:lvl1pPr>
          </a:lstStyle>
          <a:p>
            <a:pPr>
              <a:defRPr spc="-68" sz="3400"/>
            </a:pPr>
            <a:r>
              <a:rPr spc="-100" sz="5000"/>
              <a:t>Transformation</a:t>
            </a:r>
          </a:p>
        </p:txBody>
      </p:sp>
      <p:pic>
        <p:nvPicPr>
          <p:cNvPr id="250" name="Oval Oval" descr="Oval Oval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45236" y="4220150"/>
            <a:ext cx="4595306" cy="4685301"/>
          </a:xfrm>
          <a:prstGeom prst="rect">
            <a:avLst/>
          </a:prstGeom>
        </p:spPr>
      </p:pic>
      <p:sp>
        <p:nvSpPr>
          <p:cNvPr id="252" name="Form"/>
          <p:cNvSpPr/>
          <p:nvPr/>
        </p:nvSpPr>
        <p:spPr>
          <a:xfrm flipH="1" rot="5400000">
            <a:off x="5042895" y="-5713933"/>
            <a:ext cx="13659549" cy="25015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5" fill="norm" stroke="1" extrusionOk="0">
                <a:moveTo>
                  <a:pt x="1058" y="0"/>
                </a:moveTo>
                <a:lnTo>
                  <a:pt x="21600" y="0"/>
                </a:lnTo>
                <a:lnTo>
                  <a:pt x="21360" y="20935"/>
                </a:lnTo>
                <a:lnTo>
                  <a:pt x="17922" y="21036"/>
                </a:lnTo>
                <a:cubicBezTo>
                  <a:pt x="18156" y="19930"/>
                  <a:pt x="18415" y="18825"/>
                  <a:pt x="18700" y="17722"/>
                </a:cubicBezTo>
                <a:cubicBezTo>
                  <a:pt x="18857" y="17111"/>
                  <a:pt x="19019" y="16482"/>
                  <a:pt x="18651" y="15896"/>
                </a:cubicBezTo>
                <a:cubicBezTo>
                  <a:pt x="18075" y="14979"/>
                  <a:pt x="16371" y="14429"/>
                  <a:pt x="15654" y="13546"/>
                </a:cubicBezTo>
                <a:cubicBezTo>
                  <a:pt x="15157" y="12933"/>
                  <a:pt x="15189" y="12214"/>
                  <a:pt x="14533" y="11643"/>
                </a:cubicBezTo>
                <a:cubicBezTo>
                  <a:pt x="13288" y="10558"/>
                  <a:pt x="10536" y="10416"/>
                  <a:pt x="8660" y="11242"/>
                </a:cubicBezTo>
                <a:cubicBezTo>
                  <a:pt x="3671" y="13441"/>
                  <a:pt x="13080" y="21186"/>
                  <a:pt x="2807" y="21561"/>
                </a:cubicBezTo>
                <a:cubicBezTo>
                  <a:pt x="1740" y="21600"/>
                  <a:pt x="702" y="21365"/>
                  <a:pt x="0" y="20925"/>
                </a:cubicBezTo>
                <a:lnTo>
                  <a:pt x="1058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53" name="Selection Filters"/>
          <p:cNvSpPr txBox="1"/>
          <p:nvPr/>
        </p:nvSpPr>
        <p:spPr>
          <a:xfrm>
            <a:off x="12558494" y="1119276"/>
            <a:ext cx="7471506" cy="777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2438339">
              <a:lnSpc>
                <a:spcPct val="80000"/>
              </a:lnSpc>
              <a:defRPr spc="-100" sz="5000">
                <a:latin typeface="Druk Wide Bold"/>
                <a:ea typeface="Druk Wide Bold"/>
                <a:cs typeface="Druk Wide Bold"/>
                <a:sym typeface="Druk Wide Bold"/>
              </a:defRPr>
            </a:lvl1pPr>
          </a:lstStyle>
          <a:p>
            <a:pPr>
              <a:defRPr spc="-68" sz="3400"/>
            </a:pPr>
            <a:r>
              <a:rPr spc="-100" sz="5000"/>
              <a:t>Selection Filters</a:t>
            </a:r>
          </a:p>
        </p:txBody>
      </p:sp>
      <p:sp>
        <p:nvSpPr>
          <p:cNvPr id="254" name="Bullshit"/>
          <p:cNvSpPr txBox="1"/>
          <p:nvPr/>
        </p:nvSpPr>
        <p:spPr>
          <a:xfrm>
            <a:off x="13081625" y="7931924"/>
            <a:ext cx="320548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latin typeface="Druk Wide Medium"/>
                <a:ea typeface="Druk Wide Medium"/>
                <a:cs typeface="Druk Wide Medium"/>
                <a:sym typeface="Druk Wide Medium"/>
              </a:defRPr>
            </a:lvl1pPr>
          </a:lstStyle>
          <a:p>
            <a:pPr/>
            <a:r>
              <a:t>Bullshit</a:t>
            </a:r>
          </a:p>
        </p:txBody>
      </p:sp>
      <p:sp>
        <p:nvSpPr>
          <p:cNvPr id="255" name="(Pseudo)Scientific"/>
          <p:cNvSpPr txBox="1"/>
          <p:nvPr/>
        </p:nvSpPr>
        <p:spPr>
          <a:xfrm>
            <a:off x="13346503" y="4640011"/>
            <a:ext cx="778510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latin typeface="Druk Wide Medium"/>
                <a:ea typeface="Druk Wide Medium"/>
                <a:cs typeface="Druk Wide Medium"/>
                <a:sym typeface="Druk Wide Medium"/>
              </a:defRPr>
            </a:lvl1pPr>
          </a:lstStyle>
          <a:p>
            <a:pPr/>
            <a:r>
              <a:t>(Pseudo)Scientific</a:t>
            </a:r>
          </a:p>
        </p:txBody>
      </p:sp>
      <p:sp>
        <p:nvSpPr>
          <p:cNvPr id="256" name="Hot Shit"/>
          <p:cNvSpPr txBox="1"/>
          <p:nvPr/>
        </p:nvSpPr>
        <p:spPr>
          <a:xfrm>
            <a:off x="18247465" y="8353197"/>
            <a:ext cx="3487421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latin typeface="Druk Wide Medium"/>
                <a:ea typeface="Druk Wide Medium"/>
                <a:cs typeface="Druk Wide Medium"/>
                <a:sym typeface="Druk Wide Medium"/>
              </a:defRPr>
            </a:lvl1pPr>
          </a:lstStyle>
          <a:p>
            <a:pPr/>
            <a:r>
              <a:t>Hot Shit</a:t>
            </a:r>
          </a:p>
        </p:txBody>
      </p:sp>
      <p:sp>
        <p:nvSpPr>
          <p:cNvPr id="257" name="(Frankfurt, 2009)"/>
          <p:cNvSpPr txBox="1"/>
          <p:nvPr/>
        </p:nvSpPr>
        <p:spPr>
          <a:xfrm>
            <a:off x="15026967" y="7366434"/>
            <a:ext cx="2344523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(Frankfurt, 2009)</a:t>
            </a:r>
          </a:p>
        </p:txBody>
      </p:sp>
      <p:sp>
        <p:nvSpPr>
          <p:cNvPr id="258" name="(Mohr, 2018)"/>
          <p:cNvSpPr txBox="1"/>
          <p:nvPr/>
        </p:nvSpPr>
        <p:spPr>
          <a:xfrm>
            <a:off x="20706210" y="8960486"/>
            <a:ext cx="1802893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(Mohr, 2018)</a:t>
            </a:r>
          </a:p>
        </p:txBody>
      </p:sp>
      <p:sp>
        <p:nvSpPr>
          <p:cNvPr id="259" name="(Bailey, et al., 2018)"/>
          <p:cNvSpPr txBox="1"/>
          <p:nvPr/>
        </p:nvSpPr>
        <p:spPr>
          <a:xfrm>
            <a:off x="21131819" y="5121743"/>
            <a:ext cx="2750821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(Bailey, et al., 2018)</a:t>
            </a:r>
          </a:p>
        </p:txBody>
      </p:sp>
      <p:cxnSp>
        <p:nvCxnSpPr>
          <p:cNvPr id="260" name="Verbindungslinie"/>
          <p:cNvCxnSpPr>
            <a:stCxn id="254" idx="0"/>
            <a:endCxn id="255" idx="0"/>
          </p:cNvCxnSpPr>
          <p:nvPr/>
        </p:nvCxnSpPr>
        <p:spPr>
          <a:xfrm flipV="1">
            <a:off x="14684365" y="5008311"/>
            <a:ext cx="2554689" cy="3291914"/>
          </a:xfrm>
          <a:prstGeom prst="straightConnector1">
            <a:avLst/>
          </a:prstGeom>
          <a:ln w="50800">
            <a:solidFill>
              <a:srgbClr val="FFFFFF"/>
            </a:solidFill>
            <a:prstDash val="sysDot"/>
            <a:miter lim="400000"/>
          </a:ln>
        </p:spPr>
      </p:cxnSp>
      <p:cxnSp>
        <p:nvCxnSpPr>
          <p:cNvPr id="261" name="Verbindungslinie"/>
          <p:cNvCxnSpPr>
            <a:stCxn id="255" idx="0"/>
            <a:endCxn id="256" idx="0"/>
          </p:cNvCxnSpPr>
          <p:nvPr/>
        </p:nvCxnSpPr>
        <p:spPr>
          <a:xfrm>
            <a:off x="17239053" y="5008311"/>
            <a:ext cx="2752123" cy="3713187"/>
          </a:xfrm>
          <a:prstGeom prst="straightConnector1">
            <a:avLst/>
          </a:prstGeom>
          <a:ln w="50800">
            <a:solidFill>
              <a:srgbClr val="FFFFFF"/>
            </a:solidFill>
            <a:prstDash val="sysDot"/>
            <a:miter lim="400000"/>
          </a:ln>
        </p:spPr>
      </p:cxnSp>
      <p:cxnSp>
        <p:nvCxnSpPr>
          <p:cNvPr id="262" name="Verbindungslinie"/>
          <p:cNvCxnSpPr>
            <a:stCxn id="254" idx="0"/>
            <a:endCxn id="256" idx="0"/>
          </p:cNvCxnSpPr>
          <p:nvPr/>
        </p:nvCxnSpPr>
        <p:spPr>
          <a:xfrm>
            <a:off x="14684365" y="8300224"/>
            <a:ext cx="5306811" cy="421274"/>
          </a:xfrm>
          <a:prstGeom prst="straightConnector1">
            <a:avLst/>
          </a:prstGeom>
          <a:ln w="50800">
            <a:solidFill>
              <a:srgbClr val="FFFFFF"/>
            </a:solidFill>
            <a:prstDash val="sysDot"/>
            <a:miter lim="400000"/>
          </a:ln>
        </p:spPr>
      </p:cxnSp>
      <p:sp>
        <p:nvSpPr>
          <p:cNvPr id="263" name="(Spicer, 2020)"/>
          <p:cNvSpPr txBox="1"/>
          <p:nvPr/>
        </p:nvSpPr>
        <p:spPr>
          <a:xfrm>
            <a:off x="13079055" y="9336389"/>
            <a:ext cx="1966266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(Spicer, 2020)</a:t>
            </a:r>
          </a:p>
        </p:txBody>
      </p:sp>
      <p:sp>
        <p:nvSpPr>
          <p:cNvPr id="264" name="current / not-current"/>
          <p:cNvSpPr txBox="1"/>
          <p:nvPr/>
        </p:nvSpPr>
        <p:spPr>
          <a:xfrm>
            <a:off x="17925891" y="9530684"/>
            <a:ext cx="5219150" cy="460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2438339">
              <a:defRPr i="1" sz="2500">
                <a:latin typeface="Druk Wide Medium"/>
                <a:ea typeface="Druk Wide Medium"/>
                <a:cs typeface="Druk Wide Medium"/>
                <a:sym typeface="Druk Wide Medium"/>
              </a:defRPr>
            </a:lvl1pPr>
          </a:lstStyle>
          <a:p>
            <a:pPr/>
            <a:r>
              <a:t>current / not-current</a:t>
            </a:r>
          </a:p>
        </p:txBody>
      </p:sp>
      <p:sp>
        <p:nvSpPr>
          <p:cNvPr id="265" name="present / absent"/>
          <p:cNvSpPr txBox="1"/>
          <p:nvPr/>
        </p:nvSpPr>
        <p:spPr>
          <a:xfrm>
            <a:off x="10748244" y="8771890"/>
            <a:ext cx="4321758" cy="460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2438339">
              <a:defRPr i="1" sz="2500">
                <a:latin typeface="Druk Wide Medium"/>
                <a:ea typeface="Druk Wide Medium"/>
                <a:cs typeface="Druk Wide Medium"/>
                <a:sym typeface="Druk Wide Medium"/>
              </a:defRPr>
            </a:lvl1pPr>
          </a:lstStyle>
          <a:p>
            <a:pPr/>
            <a:r>
              <a:t>present / absent</a:t>
            </a:r>
          </a:p>
        </p:txBody>
      </p:sp>
      <p:cxnSp>
        <p:nvCxnSpPr>
          <p:cNvPr id="266" name="Verbindungslinie"/>
          <p:cNvCxnSpPr>
            <a:stCxn id="247" idx="0"/>
            <a:endCxn id="253" idx="0"/>
          </p:cNvCxnSpPr>
          <p:nvPr/>
        </p:nvCxnSpPr>
        <p:spPr>
          <a:xfrm flipV="1">
            <a:off x="5181599" y="1508213"/>
            <a:ext cx="11112648" cy="862401"/>
          </a:xfrm>
          <a:prstGeom prst="straightConnector1">
            <a:avLst/>
          </a:prstGeom>
          <a:ln w="63500">
            <a:solidFill>
              <a:schemeClr val="accent5"/>
            </a:solidFill>
            <a:miter lim="400000"/>
            <a:headEnd type="triangle"/>
            <a:tailEnd type="triangle"/>
          </a:ln>
        </p:spPr>
      </p:cxnSp>
      <p:sp>
        <p:nvSpPr>
          <p:cNvPr id="267" name="Observed by"/>
          <p:cNvSpPr txBox="1"/>
          <p:nvPr/>
        </p:nvSpPr>
        <p:spPr>
          <a:xfrm>
            <a:off x="7901869" y="758317"/>
            <a:ext cx="1858976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Observed by</a:t>
            </a:r>
          </a:p>
        </p:txBody>
      </p:sp>
      <p:sp>
        <p:nvSpPr>
          <p:cNvPr id="268" name="true / false"/>
          <p:cNvSpPr txBox="1"/>
          <p:nvPr/>
        </p:nvSpPr>
        <p:spPr>
          <a:xfrm>
            <a:off x="15078174" y="3896731"/>
            <a:ext cx="4321757" cy="460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2438339">
              <a:defRPr i="1" sz="2500">
                <a:latin typeface="Druk Wide Medium"/>
                <a:ea typeface="Druk Wide Medium"/>
                <a:cs typeface="Druk Wide Medium"/>
                <a:sym typeface="Druk Wide Medium"/>
              </a:defRPr>
            </a:lvl1pPr>
          </a:lstStyle>
          <a:p>
            <a:pPr/>
            <a:r>
              <a:t>true / false</a:t>
            </a:r>
          </a:p>
        </p:txBody>
      </p:sp>
      <p:sp>
        <p:nvSpPr>
          <p:cNvPr id="269" name="*Same Data -…"/>
          <p:cNvSpPr txBox="1"/>
          <p:nvPr/>
        </p:nvSpPr>
        <p:spPr>
          <a:xfrm>
            <a:off x="1387879" y="12337638"/>
            <a:ext cx="8579420" cy="981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2438339">
              <a:defRPr sz="3000">
                <a:solidFill>
                  <a:schemeClr val="accent5"/>
                </a:solidFill>
                <a:latin typeface="Druk Wide Medium"/>
                <a:ea typeface="Druk Wide Medium"/>
                <a:cs typeface="Druk Wide Medium"/>
                <a:sym typeface="Druk Wide Medium"/>
              </a:defRPr>
            </a:pPr>
            <a:r>
              <a:t>*Same Data - </a:t>
            </a:r>
          </a:p>
          <a:p>
            <a:pPr algn="r" defTabSz="2438339">
              <a:defRPr sz="3000">
                <a:solidFill>
                  <a:schemeClr val="accent5"/>
                </a:solidFill>
                <a:latin typeface="Druk Wide Medium"/>
                <a:ea typeface="Druk Wide Medium"/>
                <a:cs typeface="Druk Wide Medium"/>
                <a:sym typeface="Druk Wide Medium"/>
              </a:defRPr>
            </a:pPr>
            <a:r>
              <a:t>Different Theoretical Sense</a:t>
            </a:r>
          </a:p>
        </p:txBody>
      </p:sp>
      <p:sp>
        <p:nvSpPr>
          <p:cNvPr id="270" name="focus: content"/>
          <p:cNvSpPr txBox="1"/>
          <p:nvPr/>
        </p:nvSpPr>
        <p:spPr>
          <a:xfrm>
            <a:off x="17563355" y="1891281"/>
            <a:ext cx="4321758" cy="460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2438339">
              <a:defRPr i="1" sz="2500">
                <a:solidFill>
                  <a:schemeClr val="accent5"/>
                </a:solidFill>
                <a:latin typeface="Druk Wide Medium"/>
                <a:ea typeface="Druk Wide Medium"/>
                <a:cs typeface="Druk Wide Medium"/>
                <a:sym typeface="Druk Wide Medium"/>
              </a:defRPr>
            </a:lvl1pPr>
          </a:lstStyle>
          <a:p>
            <a:pPr/>
            <a:r>
              <a:t>focus: content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Bildschirmfoto 2022-05-22 um 19.19.15.png" descr="Bildschirmfoto 2022-05-22 um 19.19.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88279" y="2470606"/>
            <a:ext cx="13449301" cy="6210301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Form"/>
          <p:cNvSpPr/>
          <p:nvPr/>
        </p:nvSpPr>
        <p:spPr>
          <a:xfrm>
            <a:off x="-1182688" y="10998887"/>
            <a:ext cx="25965889" cy="2768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37" fill="norm" stroke="1" extrusionOk="0">
                <a:moveTo>
                  <a:pt x="0" y="9013"/>
                </a:moveTo>
                <a:cubicBezTo>
                  <a:pt x="1807" y="9639"/>
                  <a:pt x="3611" y="10069"/>
                  <a:pt x="5413" y="10305"/>
                </a:cubicBezTo>
                <a:cubicBezTo>
                  <a:pt x="6315" y="10423"/>
                  <a:pt x="7219" y="10493"/>
                  <a:pt x="8122" y="10390"/>
                </a:cubicBezTo>
                <a:cubicBezTo>
                  <a:pt x="9016" y="10287"/>
                  <a:pt x="9910" y="10015"/>
                  <a:pt x="10800" y="9013"/>
                </a:cubicBezTo>
                <a:cubicBezTo>
                  <a:pt x="12852" y="6705"/>
                  <a:pt x="14844" y="543"/>
                  <a:pt x="16912" y="34"/>
                </a:cubicBezTo>
                <a:cubicBezTo>
                  <a:pt x="18529" y="-363"/>
                  <a:pt x="20134" y="2711"/>
                  <a:pt x="21600" y="9013"/>
                </a:cubicBezTo>
                <a:lnTo>
                  <a:pt x="21600" y="21237"/>
                </a:lnTo>
                <a:lnTo>
                  <a:pt x="0" y="21237"/>
                </a:lnTo>
                <a:lnTo>
                  <a:pt x="0" y="9013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74" name="Form"/>
          <p:cNvSpPr/>
          <p:nvPr/>
        </p:nvSpPr>
        <p:spPr>
          <a:xfrm>
            <a:off x="-59800" y="-47816"/>
            <a:ext cx="24503600" cy="44049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72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11219"/>
                </a:lnTo>
                <a:cubicBezTo>
                  <a:pt x="21147" y="13991"/>
                  <a:pt x="20588" y="16224"/>
                  <a:pt x="19961" y="17769"/>
                </a:cubicBezTo>
                <a:cubicBezTo>
                  <a:pt x="18404" y="21600"/>
                  <a:pt x="16682" y="20997"/>
                  <a:pt x="15031" y="18969"/>
                </a:cubicBezTo>
                <a:cubicBezTo>
                  <a:pt x="13527" y="17120"/>
                  <a:pt x="12061" y="14104"/>
                  <a:pt x="10576" y="11976"/>
                </a:cubicBezTo>
                <a:cubicBezTo>
                  <a:pt x="7132" y="7043"/>
                  <a:pt x="3496" y="6743"/>
                  <a:pt x="0" y="11219"/>
                </a:cubicBez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75" name="„Wrong“ knowledge as the default"/>
          <p:cNvSpPr txBox="1"/>
          <p:nvPr/>
        </p:nvSpPr>
        <p:spPr>
          <a:xfrm>
            <a:off x="2464679" y="465758"/>
            <a:ext cx="14939011" cy="77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2438339">
              <a:lnSpc>
                <a:spcPct val="80000"/>
              </a:lnSpc>
              <a:defRPr spc="-100" sz="5000">
                <a:latin typeface="Druk Wide Bold"/>
                <a:ea typeface="Druk Wide Bold"/>
                <a:cs typeface="Druk Wide Bold"/>
                <a:sym typeface="Druk Wide Bold"/>
              </a:defRPr>
            </a:lvl1pPr>
          </a:lstStyle>
          <a:p>
            <a:pPr/>
            <a:r>
              <a:t>„Wrong“ knowledge as the default</a:t>
            </a:r>
          </a:p>
        </p:txBody>
      </p:sp>
      <p:sp>
        <p:nvSpPr>
          <p:cNvPr id="276" name="Sports Coaching"/>
          <p:cNvSpPr txBox="1"/>
          <p:nvPr/>
        </p:nvSpPr>
        <p:spPr>
          <a:xfrm>
            <a:off x="15301303" y="2667902"/>
            <a:ext cx="4863923" cy="57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2438339">
              <a:lnSpc>
                <a:spcPct val="80000"/>
              </a:lnSpc>
              <a:defRPr i="1" spc="-68" sz="3400">
                <a:latin typeface="Druk Wide Medium"/>
                <a:ea typeface="Druk Wide Medium"/>
                <a:cs typeface="Druk Wide Medium"/>
                <a:sym typeface="Druk Wide Medium"/>
              </a:defRPr>
            </a:lvl1pPr>
          </a:lstStyle>
          <a:p>
            <a:pPr/>
            <a:r>
              <a:t>Sports Coaching</a:t>
            </a:r>
          </a:p>
        </p:txBody>
      </p:sp>
      <p:sp>
        <p:nvSpPr>
          <p:cNvPr id="277" name="(Bailey et al., 2018)"/>
          <p:cNvSpPr txBox="1"/>
          <p:nvPr/>
        </p:nvSpPr>
        <p:spPr>
          <a:xfrm>
            <a:off x="18945281" y="3321379"/>
            <a:ext cx="2688642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(Bailey et al., 2018)</a:t>
            </a:r>
          </a:p>
        </p:txBody>
      </p:sp>
      <p:sp>
        <p:nvSpPr>
          <p:cNvPr id="278" name="41,6 % (SD = 26,3%) of Sports Coaches (N = 545) agreed with statements that promoted neuromyths"/>
          <p:cNvSpPr txBox="1"/>
          <p:nvPr/>
        </p:nvSpPr>
        <p:spPr>
          <a:xfrm>
            <a:off x="14462734" y="5371136"/>
            <a:ext cx="9081469" cy="1500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i="1" sz="3000">
                <a:solidFill>
                  <a:srgbClr val="000000"/>
                </a:solidFill>
              </a:defRPr>
            </a:lvl1pPr>
          </a:lstStyle>
          <a:p>
            <a:pPr/>
            <a:r>
              <a:t>41,6 % (SD = 26,3%) of Sports Coaches (N = 545) agreed with statements that promoted neuromyths</a:t>
            </a:r>
          </a:p>
        </p:txBody>
      </p:sp>
      <p:sp>
        <p:nvSpPr>
          <p:cNvPr id="287" name="Verbindungslinie"/>
          <p:cNvSpPr/>
          <p:nvPr/>
        </p:nvSpPr>
        <p:spPr>
          <a:xfrm>
            <a:off x="11562291" y="6871398"/>
            <a:ext cx="4603431" cy="6381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951" fill="norm" stroke="1" extrusionOk="0">
                <a:moveTo>
                  <a:pt x="0" y="19600"/>
                </a:moveTo>
                <a:cubicBezTo>
                  <a:pt x="4815" y="21600"/>
                  <a:pt x="12015" y="15067"/>
                  <a:pt x="21600" y="0"/>
                </a:cubicBezTo>
              </a:path>
            </a:pathLst>
          </a:custGeom>
          <a:ln w="762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280" name="Different Perspectives"/>
          <p:cNvSpPr txBox="1"/>
          <p:nvPr/>
        </p:nvSpPr>
        <p:spPr>
          <a:xfrm>
            <a:off x="5668005" y="10361813"/>
            <a:ext cx="9637396" cy="77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2438339">
              <a:defRPr i="1" sz="5000">
                <a:solidFill>
                  <a:srgbClr val="000000"/>
                </a:solidFill>
                <a:latin typeface="Druk Wide Medium"/>
                <a:ea typeface="Druk Wide Medium"/>
                <a:cs typeface="Druk Wide Medium"/>
                <a:sym typeface="Druk Wide Medium"/>
              </a:defRPr>
            </a:lvl1pPr>
          </a:lstStyle>
          <a:p>
            <a:pPr/>
            <a:r>
              <a:t>Different Perspectives</a:t>
            </a:r>
          </a:p>
        </p:txBody>
      </p:sp>
      <p:sp>
        <p:nvSpPr>
          <p:cNvPr id="281" name="right / wrong vs.…"/>
          <p:cNvSpPr txBox="1"/>
          <p:nvPr/>
        </p:nvSpPr>
        <p:spPr>
          <a:xfrm>
            <a:off x="10210596" y="11173375"/>
            <a:ext cx="8070024" cy="1120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2438339">
              <a:defRPr i="1" sz="3500">
                <a:solidFill>
                  <a:srgbClr val="000000"/>
                </a:solidFill>
                <a:latin typeface="Druk Wide Medium"/>
                <a:ea typeface="Druk Wide Medium"/>
                <a:cs typeface="Druk Wide Medium"/>
                <a:sym typeface="Druk Wide Medium"/>
              </a:defRPr>
            </a:pPr>
            <a:r>
              <a:t>right / wrong vs. </a:t>
            </a:r>
          </a:p>
          <a:p>
            <a:pPr algn="r" defTabSz="2438339">
              <a:defRPr i="1" sz="3500">
                <a:solidFill>
                  <a:srgbClr val="000000"/>
                </a:solidFill>
                <a:latin typeface="Druk Wide Medium"/>
                <a:ea typeface="Druk Wide Medium"/>
                <a:cs typeface="Druk Wide Medium"/>
                <a:sym typeface="Druk Wide Medium"/>
              </a:defRPr>
            </a:pPr>
            <a:r>
              <a:rPr>
                <a:solidFill>
                  <a:srgbClr val="FFFFFF"/>
                </a:solidFill>
              </a:rPr>
              <a:t>systemic issues</a:t>
            </a:r>
          </a:p>
        </p:txBody>
      </p:sp>
      <p:cxnSp>
        <p:nvCxnSpPr>
          <p:cNvPr id="282" name="Verbindungslinie"/>
          <p:cNvCxnSpPr>
            <a:stCxn id="275" idx="0"/>
            <a:endCxn id="276" idx="0"/>
          </p:cNvCxnSpPr>
          <p:nvPr/>
        </p:nvCxnSpPr>
        <p:spPr>
          <a:xfrm>
            <a:off x="9934184" y="854696"/>
            <a:ext cx="7799081" cy="2101815"/>
          </a:xfrm>
          <a:prstGeom prst="straightConnector1">
            <a:avLst/>
          </a:prstGeom>
          <a:ln w="76200">
            <a:solidFill>
              <a:srgbClr val="FFFFFF"/>
            </a:solidFill>
            <a:miter lim="400000"/>
            <a:tailEnd type="triangle"/>
          </a:ln>
        </p:spPr>
      </p:cxnSp>
      <p:sp>
        <p:nvSpPr>
          <p:cNvPr id="283" name="our old perspective"/>
          <p:cNvSpPr txBox="1"/>
          <p:nvPr/>
        </p:nvSpPr>
        <p:spPr>
          <a:xfrm>
            <a:off x="4837574" y="12820594"/>
            <a:ext cx="5394585" cy="523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2438339">
              <a:defRPr sz="3000">
                <a:solidFill>
                  <a:schemeClr val="accent5"/>
                </a:solidFill>
                <a:latin typeface="Druk Wide Medium"/>
                <a:ea typeface="Druk Wide Medium"/>
                <a:cs typeface="Druk Wide Medium"/>
                <a:sym typeface="Druk Wide Medium"/>
              </a:defRPr>
            </a:lvl1pPr>
          </a:lstStyle>
          <a:p>
            <a:pPr/>
            <a:r>
              <a:t>our old perspective</a:t>
            </a:r>
          </a:p>
        </p:txBody>
      </p:sp>
      <p:sp>
        <p:nvSpPr>
          <p:cNvPr id="284" name="our new perspective"/>
          <p:cNvSpPr txBox="1"/>
          <p:nvPr/>
        </p:nvSpPr>
        <p:spPr>
          <a:xfrm>
            <a:off x="15744868" y="12820594"/>
            <a:ext cx="5734608" cy="523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2438339">
              <a:defRPr sz="3000">
                <a:solidFill>
                  <a:schemeClr val="accent3"/>
                </a:solidFill>
                <a:latin typeface="Druk Wide Medium"/>
                <a:ea typeface="Druk Wide Medium"/>
                <a:cs typeface="Druk Wide Medium"/>
                <a:sym typeface="Druk Wide Medium"/>
              </a:defRPr>
            </a:lvl1pPr>
          </a:lstStyle>
          <a:p>
            <a:pPr/>
            <a:r>
              <a:t>our new perspective</a:t>
            </a:r>
          </a:p>
        </p:txBody>
      </p:sp>
      <p:cxnSp>
        <p:nvCxnSpPr>
          <p:cNvPr id="285" name="Verbindungslinie"/>
          <p:cNvCxnSpPr>
            <a:stCxn id="284" idx="0"/>
            <a:endCxn id="281" idx="0"/>
          </p:cNvCxnSpPr>
          <p:nvPr/>
        </p:nvCxnSpPr>
        <p:spPr>
          <a:xfrm flipH="1" flipV="1">
            <a:off x="14245607" y="11733762"/>
            <a:ext cx="4366566" cy="1348770"/>
          </a:xfrm>
          <a:prstGeom prst="straightConnector1">
            <a:avLst/>
          </a:prstGeom>
          <a:ln w="63500">
            <a:solidFill>
              <a:schemeClr val="accent3"/>
            </a:solidFill>
            <a:miter lim="400000"/>
          </a:ln>
        </p:spPr>
      </p:cxnSp>
      <p:cxnSp>
        <p:nvCxnSpPr>
          <p:cNvPr id="286" name="Verbindungslinie"/>
          <p:cNvCxnSpPr>
            <a:stCxn id="283" idx="0"/>
            <a:endCxn id="281" idx="0"/>
          </p:cNvCxnSpPr>
          <p:nvPr/>
        </p:nvCxnSpPr>
        <p:spPr>
          <a:xfrm flipV="1">
            <a:off x="7534866" y="11733762"/>
            <a:ext cx="6710742" cy="1348770"/>
          </a:xfrm>
          <a:prstGeom prst="straightConnector1">
            <a:avLst/>
          </a:prstGeom>
          <a:ln w="76200">
            <a:solidFill>
              <a:schemeClr val="accent5"/>
            </a:solidFill>
            <a:miter lim="400000"/>
          </a:ln>
        </p:spPr>
      </p:cxn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IMG_4090.jpeg" descr="IMG_409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6920" y="1643377"/>
            <a:ext cx="24697840" cy="18523380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Form"/>
          <p:cNvSpPr/>
          <p:nvPr/>
        </p:nvSpPr>
        <p:spPr>
          <a:xfrm>
            <a:off x="-1182688" y="10998887"/>
            <a:ext cx="25965889" cy="2768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37" fill="norm" stroke="1" extrusionOk="0">
                <a:moveTo>
                  <a:pt x="0" y="9013"/>
                </a:moveTo>
                <a:cubicBezTo>
                  <a:pt x="1807" y="9639"/>
                  <a:pt x="3611" y="10069"/>
                  <a:pt x="5413" y="10305"/>
                </a:cubicBezTo>
                <a:cubicBezTo>
                  <a:pt x="6315" y="10423"/>
                  <a:pt x="7219" y="10493"/>
                  <a:pt x="8122" y="10390"/>
                </a:cubicBezTo>
                <a:cubicBezTo>
                  <a:pt x="9016" y="10287"/>
                  <a:pt x="9910" y="10015"/>
                  <a:pt x="10800" y="9013"/>
                </a:cubicBezTo>
                <a:cubicBezTo>
                  <a:pt x="12852" y="6705"/>
                  <a:pt x="14844" y="543"/>
                  <a:pt x="16912" y="34"/>
                </a:cubicBezTo>
                <a:cubicBezTo>
                  <a:pt x="18529" y="-363"/>
                  <a:pt x="20134" y="2711"/>
                  <a:pt x="21600" y="9013"/>
                </a:cubicBezTo>
                <a:lnTo>
                  <a:pt x="21600" y="21237"/>
                </a:lnTo>
                <a:lnTo>
                  <a:pt x="0" y="21237"/>
                </a:lnTo>
                <a:lnTo>
                  <a:pt x="0" y="9013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91" name="Form"/>
          <p:cNvSpPr/>
          <p:nvPr/>
        </p:nvSpPr>
        <p:spPr>
          <a:xfrm>
            <a:off x="-59800" y="-47816"/>
            <a:ext cx="24503600" cy="44049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72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11219"/>
                </a:lnTo>
                <a:cubicBezTo>
                  <a:pt x="21147" y="13991"/>
                  <a:pt x="20588" y="16224"/>
                  <a:pt x="19961" y="17769"/>
                </a:cubicBezTo>
                <a:cubicBezTo>
                  <a:pt x="18404" y="21600"/>
                  <a:pt x="16682" y="20997"/>
                  <a:pt x="15031" y="18969"/>
                </a:cubicBezTo>
                <a:cubicBezTo>
                  <a:pt x="13527" y="17120"/>
                  <a:pt x="12061" y="14104"/>
                  <a:pt x="10576" y="11976"/>
                </a:cubicBezTo>
                <a:cubicBezTo>
                  <a:pt x="7132" y="7043"/>
                  <a:pt x="3496" y="6743"/>
                  <a:pt x="0" y="11219"/>
                </a:cubicBez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92" name="Matthews, C. R., Hurrell, A., Oliver, T. B., &amp; Channon, A. (2023). Boxing, myths and reality building in sport for development programmes. International Review for the Sociology of Sport, 58(3), 531–549. https://doi.org/10.1177/10126902221112878…"/>
          <p:cNvSpPr txBox="1"/>
          <p:nvPr/>
        </p:nvSpPr>
        <p:spPr>
          <a:xfrm>
            <a:off x="271085" y="12546774"/>
            <a:ext cx="23841831" cy="1286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457200">
              <a:lnSpc>
                <a:spcPct val="117999"/>
              </a:lnSpc>
              <a:defRPr sz="17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Matthews, C. R., Hurrell, A., Oliver, T. B., &amp; Channon, A. (2023). Boxing, myths and reality building in sport for development programmes. International Review for the Sociology of Sport, 58(3), 531–549. https://doi.org/10.1177/10126902221112878</a:t>
            </a:r>
          </a:p>
          <a:p>
            <a:pPr defTabSz="457200">
              <a:lnSpc>
                <a:spcPct val="117999"/>
              </a:lnSpc>
              <a:defRPr sz="17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Koerner, S., &amp; Staller, M. S. (2022). “It has Changed, Quite Clearly.” Exploring Perceptions of German Police Trainers on Police Recruits. Frontiers in Education, 6. https://doi.org/10.3389/feduc.2021.771629</a:t>
            </a:r>
          </a:p>
          <a:p>
            <a:pPr defTabSz="457200">
              <a:lnSpc>
                <a:spcPct val="117999"/>
              </a:lnSpc>
              <a:defRPr sz="17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Staller, M. S., Koerner, S., Abraham, A., &amp; Poolton, J. M. (2022). Topics, Sources and Applicability of Coaching Knowledge in Police Training. Frontiers in Education. https://doi.org/10.3389/feduc.2022.730791</a:t>
            </a:r>
          </a:p>
        </p:txBody>
      </p:sp>
      <p:sp>
        <p:nvSpPr>
          <p:cNvPr id="293" name="Coaches know what they know…"/>
          <p:cNvSpPr txBox="1"/>
          <p:nvPr/>
        </p:nvSpPr>
        <p:spPr>
          <a:xfrm>
            <a:off x="832022" y="520031"/>
            <a:ext cx="16920338" cy="904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2438339">
              <a:lnSpc>
                <a:spcPct val="80000"/>
              </a:lnSpc>
              <a:defRPr spc="-119" sz="6000">
                <a:latin typeface="Druk Wide Bold"/>
                <a:ea typeface="Druk Wide Bold"/>
                <a:cs typeface="Druk Wide Bold"/>
                <a:sym typeface="Druk Wide Bold"/>
              </a:defRPr>
            </a:lvl1pPr>
          </a:lstStyle>
          <a:p>
            <a:pPr/>
            <a:r>
              <a:t>Coaches know what they know…</a:t>
            </a:r>
          </a:p>
        </p:txBody>
      </p:sp>
      <p:sp>
        <p:nvSpPr>
          <p:cNvPr id="294" name="explicit &amp; implicit"/>
          <p:cNvSpPr txBox="1"/>
          <p:nvPr/>
        </p:nvSpPr>
        <p:spPr>
          <a:xfrm>
            <a:off x="16033667" y="1866037"/>
            <a:ext cx="5110481" cy="57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2438339">
              <a:lnSpc>
                <a:spcPct val="80000"/>
              </a:lnSpc>
              <a:defRPr spc="-68" sz="3400">
                <a:latin typeface="Druk Wide Bold"/>
                <a:ea typeface="Druk Wide Bold"/>
                <a:cs typeface="Druk Wide Bold"/>
                <a:sym typeface="Druk Wide Bold"/>
              </a:defRPr>
            </a:lvl1pPr>
          </a:lstStyle>
          <a:p>
            <a:pPr/>
            <a:r>
              <a:t>explicit &amp; implicit</a:t>
            </a:r>
          </a:p>
        </p:txBody>
      </p:sp>
      <p:sp>
        <p:nvSpPr>
          <p:cNvPr id="295" name="… and they act accordingly"/>
          <p:cNvSpPr txBox="1"/>
          <p:nvPr/>
        </p:nvSpPr>
        <p:spPr>
          <a:xfrm>
            <a:off x="16133272" y="9208639"/>
            <a:ext cx="8024268" cy="57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2438339">
              <a:lnSpc>
                <a:spcPct val="80000"/>
              </a:lnSpc>
              <a:defRPr spc="-68" sz="3400">
                <a:solidFill>
                  <a:srgbClr val="000000"/>
                </a:solidFill>
                <a:latin typeface="Druk Wide Bold"/>
                <a:ea typeface="Druk Wide Bold"/>
                <a:cs typeface="Druk Wide Bold"/>
                <a:sym typeface="Druk Wide Bold"/>
              </a:defRPr>
            </a:lvl1pPr>
          </a:lstStyle>
          <a:p>
            <a:pPr/>
            <a:r>
              <a:t>… and they act accordingly</a:t>
            </a:r>
          </a:p>
        </p:txBody>
      </p:sp>
      <p:sp>
        <p:nvSpPr>
          <p:cNvPr id="296" name="training pedagogy"/>
          <p:cNvSpPr txBox="1"/>
          <p:nvPr/>
        </p:nvSpPr>
        <p:spPr>
          <a:xfrm>
            <a:off x="2651082" y="2547642"/>
            <a:ext cx="3401569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>
                <a:solidFill>
                  <a:srgbClr val="000000"/>
                </a:solidFill>
              </a:defRPr>
            </a:lvl1pPr>
          </a:lstStyle>
          <a:p>
            <a:pPr/>
            <a:r>
              <a:t>training pedagogy</a:t>
            </a:r>
          </a:p>
        </p:txBody>
      </p:sp>
      <p:sp>
        <p:nvSpPr>
          <p:cNvPr id="297" name="views of society / the world"/>
          <p:cNvSpPr txBox="1"/>
          <p:nvPr/>
        </p:nvSpPr>
        <p:spPr>
          <a:xfrm>
            <a:off x="10193549" y="3707575"/>
            <a:ext cx="5080636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>
                <a:solidFill>
                  <a:srgbClr val="000000"/>
                </a:solidFill>
              </a:defRPr>
            </a:lvl1pPr>
          </a:lstStyle>
          <a:p>
            <a:pPr/>
            <a:r>
              <a:t>views of society / the world</a:t>
            </a:r>
          </a:p>
        </p:txBody>
      </p:sp>
      <p:sp>
        <p:nvSpPr>
          <p:cNvPr id="298" name="content"/>
          <p:cNvSpPr txBox="1"/>
          <p:nvPr/>
        </p:nvSpPr>
        <p:spPr>
          <a:xfrm>
            <a:off x="3845115" y="5849846"/>
            <a:ext cx="1504570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>
                <a:solidFill>
                  <a:srgbClr val="000000"/>
                </a:solidFill>
              </a:defRPr>
            </a:lvl1pPr>
          </a:lstStyle>
          <a:p>
            <a:pPr/>
            <a:r>
              <a:t>content</a:t>
            </a:r>
          </a:p>
        </p:txBody>
      </p:sp>
      <p:sp>
        <p:nvSpPr>
          <p:cNvPr id="299" name="training climate"/>
          <p:cNvSpPr txBox="1"/>
          <p:nvPr/>
        </p:nvSpPr>
        <p:spPr>
          <a:xfrm>
            <a:off x="4095368" y="3546709"/>
            <a:ext cx="2934463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>
                <a:solidFill>
                  <a:srgbClr val="000000"/>
                </a:solidFill>
              </a:defRPr>
            </a:lvl1pPr>
          </a:lstStyle>
          <a:p>
            <a:pPr/>
            <a:r>
              <a:t>training climate</a:t>
            </a:r>
          </a:p>
        </p:txBody>
      </p:sp>
      <p:sp>
        <p:nvSpPr>
          <p:cNvPr id="300" name="view of humans"/>
          <p:cNvSpPr txBox="1"/>
          <p:nvPr/>
        </p:nvSpPr>
        <p:spPr>
          <a:xfrm>
            <a:off x="10915455" y="6120780"/>
            <a:ext cx="2957323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>
                <a:solidFill>
                  <a:srgbClr val="000000"/>
                </a:solidFill>
              </a:defRPr>
            </a:lvl1pPr>
          </a:lstStyle>
          <a:p>
            <a:pPr/>
            <a:r>
              <a:t>view of humans</a:t>
            </a:r>
          </a:p>
        </p:txBody>
      </p:sp>
      <p:sp>
        <p:nvSpPr>
          <p:cNvPr id="301" name="conflict management"/>
          <p:cNvSpPr txBox="1"/>
          <p:nvPr/>
        </p:nvSpPr>
        <p:spPr>
          <a:xfrm>
            <a:off x="1835742" y="6773264"/>
            <a:ext cx="3965449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>
                <a:solidFill>
                  <a:srgbClr val="000000"/>
                </a:solidFill>
              </a:defRPr>
            </a:lvl1pPr>
          </a:lstStyle>
          <a:p>
            <a:pPr/>
            <a:r>
              <a:t>conflict management</a:t>
            </a:r>
          </a:p>
        </p:txBody>
      </p:sp>
      <p:sp>
        <p:nvSpPr>
          <p:cNvPr id="302" name="(Matthews et al., 2023)"/>
          <p:cNvSpPr txBox="1"/>
          <p:nvPr/>
        </p:nvSpPr>
        <p:spPr>
          <a:xfrm>
            <a:off x="20920294" y="9764110"/>
            <a:ext cx="3202535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(Matthews et al., 2023)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IMG_4333.jpeg" descr="IMG_433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851" y="1620895"/>
            <a:ext cx="24419702" cy="18314778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Form"/>
          <p:cNvSpPr/>
          <p:nvPr/>
        </p:nvSpPr>
        <p:spPr>
          <a:xfrm>
            <a:off x="-1182688" y="10998887"/>
            <a:ext cx="25965889" cy="2768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37" fill="norm" stroke="1" extrusionOk="0">
                <a:moveTo>
                  <a:pt x="0" y="9013"/>
                </a:moveTo>
                <a:cubicBezTo>
                  <a:pt x="1807" y="9639"/>
                  <a:pt x="3611" y="10069"/>
                  <a:pt x="5413" y="10305"/>
                </a:cubicBezTo>
                <a:cubicBezTo>
                  <a:pt x="6315" y="10423"/>
                  <a:pt x="7219" y="10493"/>
                  <a:pt x="8122" y="10390"/>
                </a:cubicBezTo>
                <a:cubicBezTo>
                  <a:pt x="9016" y="10287"/>
                  <a:pt x="9910" y="10015"/>
                  <a:pt x="10800" y="9013"/>
                </a:cubicBezTo>
                <a:cubicBezTo>
                  <a:pt x="12852" y="6705"/>
                  <a:pt x="14844" y="543"/>
                  <a:pt x="16912" y="34"/>
                </a:cubicBezTo>
                <a:cubicBezTo>
                  <a:pt x="18529" y="-363"/>
                  <a:pt x="20134" y="2711"/>
                  <a:pt x="21600" y="9013"/>
                </a:cubicBezTo>
                <a:lnTo>
                  <a:pt x="21600" y="21237"/>
                </a:lnTo>
                <a:lnTo>
                  <a:pt x="0" y="21237"/>
                </a:lnTo>
                <a:lnTo>
                  <a:pt x="0" y="9013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06" name="Form"/>
          <p:cNvSpPr/>
          <p:nvPr/>
        </p:nvSpPr>
        <p:spPr>
          <a:xfrm>
            <a:off x="-59800" y="-47816"/>
            <a:ext cx="24503600" cy="44049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72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11219"/>
                </a:lnTo>
                <a:cubicBezTo>
                  <a:pt x="21147" y="13991"/>
                  <a:pt x="20588" y="16224"/>
                  <a:pt x="19961" y="17769"/>
                </a:cubicBezTo>
                <a:cubicBezTo>
                  <a:pt x="18404" y="21600"/>
                  <a:pt x="16682" y="20997"/>
                  <a:pt x="15031" y="18969"/>
                </a:cubicBezTo>
                <a:cubicBezTo>
                  <a:pt x="13527" y="17120"/>
                  <a:pt x="12061" y="14104"/>
                  <a:pt x="10576" y="11976"/>
                </a:cubicBezTo>
                <a:cubicBezTo>
                  <a:pt x="7132" y="7043"/>
                  <a:pt x="3496" y="6743"/>
                  <a:pt x="0" y="11219"/>
                </a:cubicBez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07" name="Abgerundetes Rechteck"/>
          <p:cNvSpPr/>
          <p:nvPr/>
        </p:nvSpPr>
        <p:spPr>
          <a:xfrm>
            <a:off x="13368866" y="7207877"/>
            <a:ext cx="3676851" cy="940240"/>
          </a:xfrm>
          <a:prstGeom prst="roundRect">
            <a:avLst>
              <a:gd name="adj" fmla="val 20261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08" name="Knowledge"/>
          <p:cNvSpPr txBox="1"/>
          <p:nvPr/>
        </p:nvSpPr>
        <p:spPr>
          <a:xfrm rot="21200129">
            <a:off x="14127537" y="7550173"/>
            <a:ext cx="2159509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>
                <a:solidFill>
                  <a:srgbClr val="000000"/>
                </a:solidFill>
              </a:defRPr>
            </a:lvl1pPr>
          </a:lstStyle>
          <a:p>
            <a:pPr/>
            <a:r>
              <a:t>Knowledge</a:t>
            </a:r>
          </a:p>
        </p:txBody>
      </p:sp>
      <p:sp>
        <p:nvSpPr>
          <p:cNvPr id="309" name="Individual"/>
          <p:cNvSpPr txBox="1"/>
          <p:nvPr/>
        </p:nvSpPr>
        <p:spPr>
          <a:xfrm>
            <a:off x="2038267" y="4635907"/>
            <a:ext cx="4286886" cy="77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2438339">
              <a:lnSpc>
                <a:spcPct val="80000"/>
              </a:lnSpc>
              <a:defRPr spc="-100" sz="5000">
                <a:latin typeface="Druk Wide Bold"/>
                <a:ea typeface="Druk Wide Bold"/>
                <a:cs typeface="Druk Wide Bold"/>
                <a:sym typeface="Druk Wide Bold"/>
              </a:defRPr>
            </a:lvl1pPr>
          </a:lstStyle>
          <a:p>
            <a:pPr/>
            <a:r>
              <a:t>Individual</a:t>
            </a:r>
          </a:p>
        </p:txBody>
      </p:sp>
      <p:sp>
        <p:nvSpPr>
          <p:cNvPr id="310" name="Organisation"/>
          <p:cNvSpPr txBox="1"/>
          <p:nvPr/>
        </p:nvSpPr>
        <p:spPr>
          <a:xfrm>
            <a:off x="12265336" y="9275623"/>
            <a:ext cx="5883911" cy="777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2438339">
              <a:lnSpc>
                <a:spcPct val="80000"/>
              </a:lnSpc>
              <a:defRPr spc="-100" sz="5000">
                <a:latin typeface="Druk Wide Bold"/>
                <a:ea typeface="Druk Wide Bold"/>
                <a:cs typeface="Druk Wide Bold"/>
                <a:sym typeface="Druk Wide Bold"/>
              </a:defRPr>
            </a:lvl1pPr>
          </a:lstStyle>
          <a:p>
            <a:pPr/>
            <a:r>
              <a:t>Organisation</a:t>
            </a:r>
          </a:p>
        </p:txBody>
      </p:sp>
      <p:cxnSp>
        <p:nvCxnSpPr>
          <p:cNvPr id="311" name="Verbindungslinie"/>
          <p:cNvCxnSpPr>
            <a:stCxn id="310" idx="0"/>
            <a:endCxn id="309" idx="0"/>
          </p:cNvCxnSpPr>
          <p:nvPr/>
        </p:nvCxnSpPr>
        <p:spPr>
          <a:xfrm flipH="1" flipV="1">
            <a:off x="4181710" y="5024845"/>
            <a:ext cx="11025582" cy="4639716"/>
          </a:xfrm>
          <a:prstGeom prst="straightConnector1">
            <a:avLst/>
          </a:prstGeom>
          <a:ln w="101600">
            <a:solidFill>
              <a:srgbClr val="FFFFFF"/>
            </a:solidFill>
            <a:prstDash val="sysDot"/>
            <a:miter lim="400000"/>
            <a:headEnd type="triangle"/>
            <a:tailEnd type="triangle"/>
          </a:ln>
        </p:spPr>
      </p:cxnSp>
      <p:sp>
        <p:nvSpPr>
          <p:cNvPr id="312" name="Koerner, S., &amp; Staller, M. S. (2022). “It has Changed, Quite Clearly.” Exploring Perceptions of German Police Trainers on Police Recruits. Frontiers in Education, 6. https://doi.org/10.3389/feduc.2021.771629…"/>
          <p:cNvSpPr txBox="1"/>
          <p:nvPr/>
        </p:nvSpPr>
        <p:spPr>
          <a:xfrm>
            <a:off x="271085" y="12617775"/>
            <a:ext cx="23841831" cy="1458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457200">
              <a:lnSpc>
                <a:spcPct val="117999"/>
              </a:lnSpc>
              <a:defRPr sz="19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Koerner, S., &amp; Staller, M. S. (2022). “It has Changed, Quite Clearly.” Exploring Perceptions of German Police Trainers on Police Recruits. Frontiers in Education, 6. https://doi.org/10.3389/feduc.2021.771629</a:t>
            </a:r>
          </a:p>
          <a:p>
            <a:pPr defTabSz="457200">
              <a:lnSpc>
                <a:spcPct val="117999"/>
              </a:lnSpc>
              <a:defRPr sz="19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Staller, M. S., Koerner, S., Abraham, A., &amp; Poolton, J. M. (2022). Topics, Sources and Applicability of Coaching Knowledge in Police Training. Frontiers in Education. https://doi.org/10.3389/feduc.2022.730791</a:t>
            </a:r>
          </a:p>
          <a:p>
            <a:pPr defTabSz="457200">
              <a:lnSpc>
                <a:spcPct val="117999"/>
              </a:lnSpc>
              <a:defRPr sz="19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sp>
        <p:nvSpPr>
          <p:cNvPr id="313" name="explicit &amp; implicit"/>
          <p:cNvSpPr txBox="1"/>
          <p:nvPr/>
        </p:nvSpPr>
        <p:spPr>
          <a:xfrm>
            <a:off x="16033667" y="1866037"/>
            <a:ext cx="5110481" cy="57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2438339">
              <a:lnSpc>
                <a:spcPct val="80000"/>
              </a:lnSpc>
              <a:defRPr spc="-68" sz="3400">
                <a:latin typeface="Druk Wide Bold"/>
                <a:ea typeface="Druk Wide Bold"/>
                <a:cs typeface="Druk Wide Bold"/>
                <a:sym typeface="Druk Wide Bold"/>
              </a:defRPr>
            </a:lvl1pPr>
          </a:lstStyle>
          <a:p>
            <a:pPr/>
            <a:r>
              <a:t>explicit &amp; implicit</a:t>
            </a:r>
          </a:p>
        </p:txBody>
      </p:sp>
      <p:sp>
        <p:nvSpPr>
          <p:cNvPr id="314" name="Learners know what the know…"/>
          <p:cNvSpPr txBox="1"/>
          <p:nvPr/>
        </p:nvSpPr>
        <p:spPr>
          <a:xfrm>
            <a:off x="832022" y="520031"/>
            <a:ext cx="16627730" cy="904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2438339">
              <a:lnSpc>
                <a:spcPct val="80000"/>
              </a:lnSpc>
              <a:defRPr spc="-119" sz="6000">
                <a:latin typeface="Druk Wide Bold"/>
                <a:ea typeface="Druk Wide Bold"/>
                <a:cs typeface="Druk Wide Bold"/>
                <a:sym typeface="Druk Wide Bold"/>
              </a:defRPr>
            </a:lvl1pPr>
          </a:lstStyle>
          <a:p>
            <a:pPr/>
            <a:r>
              <a:t>Learners know what the know…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